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5" r:id="rId2"/>
  </p:sldMasterIdLst>
  <p:notesMasterIdLst>
    <p:notesMasterId r:id="rId34"/>
  </p:notesMasterIdLst>
  <p:handoutMasterIdLst>
    <p:handoutMasterId r:id="rId35"/>
  </p:handoutMasterIdLst>
  <p:sldIdLst>
    <p:sldId id="414" r:id="rId3"/>
    <p:sldId id="458" r:id="rId4"/>
    <p:sldId id="466" r:id="rId5"/>
    <p:sldId id="432" r:id="rId6"/>
    <p:sldId id="433" r:id="rId7"/>
    <p:sldId id="436" r:id="rId8"/>
    <p:sldId id="438" r:id="rId9"/>
    <p:sldId id="441" r:id="rId10"/>
    <p:sldId id="442" r:id="rId11"/>
    <p:sldId id="444" r:id="rId12"/>
    <p:sldId id="445" r:id="rId13"/>
    <p:sldId id="446" r:id="rId14"/>
    <p:sldId id="447" r:id="rId15"/>
    <p:sldId id="405" r:id="rId16"/>
    <p:sldId id="450" r:id="rId17"/>
    <p:sldId id="455" r:id="rId18"/>
    <p:sldId id="456" r:id="rId19"/>
    <p:sldId id="454" r:id="rId20"/>
    <p:sldId id="452" r:id="rId21"/>
    <p:sldId id="467" r:id="rId22"/>
    <p:sldId id="468" r:id="rId23"/>
    <p:sldId id="469" r:id="rId24"/>
    <p:sldId id="429" r:id="rId25"/>
    <p:sldId id="457" r:id="rId26"/>
    <p:sldId id="459" r:id="rId27"/>
    <p:sldId id="464" r:id="rId28"/>
    <p:sldId id="462" r:id="rId29"/>
    <p:sldId id="461" r:id="rId30"/>
    <p:sldId id="463" r:id="rId31"/>
    <p:sldId id="465" r:id="rId32"/>
    <p:sldId id="417" r:id="rId33"/>
  </p:sldIdLst>
  <p:sldSz cx="9144000" cy="6858000" type="screen4x3"/>
  <p:notesSz cx="9866313" cy="6735763"/>
  <p:defaultTextStyle>
    <a:defPPr>
      <a:defRPr lang="ru-R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22">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3D7"/>
    <a:srgbClr val="E4EAE0"/>
    <a:srgbClr val="F8E8D2"/>
    <a:srgbClr val="FFFF99"/>
    <a:srgbClr val="CC0000"/>
    <a:srgbClr val="0033CC"/>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1" autoAdjust="0"/>
    <p:restoredTop sz="94643" autoAdjust="0"/>
  </p:normalViewPr>
  <p:slideViewPr>
    <p:cSldViewPr>
      <p:cViewPr>
        <p:scale>
          <a:sx n="77" d="100"/>
          <a:sy n="77" d="100"/>
        </p:scale>
        <p:origin x="-116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146" y="-84"/>
      </p:cViewPr>
      <p:guideLst>
        <p:guide orient="horz" pos="2122"/>
        <p:guide pos="31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E50F1752-D4C1-0A08-02C6-852991922D8C}"/>
              </a:ext>
            </a:extLst>
          </p:cNvPr>
          <p:cNvSpPr>
            <a:spLocks noGrp="1" noChangeArrowheads="1"/>
          </p:cNvSpPr>
          <p:nvPr>
            <p:ph type="hdr" sz="quarter"/>
          </p:nvPr>
        </p:nvSpPr>
        <p:spPr bwMode="auto">
          <a:xfrm>
            <a:off x="0" y="0"/>
            <a:ext cx="4273550" cy="336550"/>
          </a:xfrm>
          <a:prstGeom prst="rect">
            <a:avLst/>
          </a:prstGeom>
          <a:noFill/>
          <a:ln>
            <a:noFill/>
          </a:ln>
          <a:effectLst/>
        </p:spPr>
        <p:txBody>
          <a:bodyPr vert="horz" wrap="square" lIns="92094" tIns="46047" rIns="92094" bIns="46047" numCol="1" anchor="t" anchorCtr="0" compatLnSpc="1">
            <a:prstTxWarp prst="textNoShape">
              <a:avLst/>
            </a:prstTxWarp>
          </a:bodyPr>
          <a:lstStyle>
            <a:lvl1pPr defTabSz="922338" eaLnBrk="1" hangingPunct="1">
              <a:defRPr sz="1200">
                <a:latin typeface="Arial" charset="0"/>
                <a:cs typeface="+mn-cs"/>
              </a:defRPr>
            </a:lvl1pPr>
          </a:lstStyle>
          <a:p>
            <a:pPr>
              <a:defRPr/>
            </a:pPr>
            <a:endParaRPr lang="ru-RU"/>
          </a:p>
        </p:txBody>
      </p:sp>
      <p:sp>
        <p:nvSpPr>
          <p:cNvPr id="38915" name="Rectangle 3">
            <a:extLst>
              <a:ext uri="{FF2B5EF4-FFF2-40B4-BE49-F238E27FC236}">
                <a16:creationId xmlns:a16="http://schemas.microsoft.com/office/drawing/2014/main" xmlns="" id="{D78077BE-E254-6BC5-567F-84CD5E1DA73C}"/>
              </a:ext>
            </a:extLst>
          </p:cNvPr>
          <p:cNvSpPr>
            <a:spLocks noGrp="1" noChangeArrowheads="1"/>
          </p:cNvSpPr>
          <p:nvPr>
            <p:ph type="dt" sz="quarter" idx="1"/>
          </p:nvPr>
        </p:nvSpPr>
        <p:spPr bwMode="auto">
          <a:xfrm>
            <a:off x="5589588" y="0"/>
            <a:ext cx="4275137" cy="336550"/>
          </a:xfrm>
          <a:prstGeom prst="rect">
            <a:avLst/>
          </a:prstGeom>
          <a:noFill/>
          <a:ln>
            <a:noFill/>
          </a:ln>
          <a:effectLst/>
        </p:spPr>
        <p:txBody>
          <a:bodyPr vert="horz" wrap="square" lIns="92094" tIns="46047" rIns="92094" bIns="46047" numCol="1" anchor="t" anchorCtr="0" compatLnSpc="1">
            <a:prstTxWarp prst="textNoShape">
              <a:avLst/>
            </a:prstTxWarp>
          </a:bodyPr>
          <a:lstStyle>
            <a:lvl1pPr algn="r" defTabSz="922338" eaLnBrk="1" hangingPunct="1">
              <a:defRPr sz="1200">
                <a:latin typeface="Arial" charset="0"/>
                <a:cs typeface="+mn-cs"/>
              </a:defRPr>
            </a:lvl1pPr>
          </a:lstStyle>
          <a:p>
            <a:pPr>
              <a:defRPr/>
            </a:pPr>
            <a:endParaRPr lang="ru-RU"/>
          </a:p>
        </p:txBody>
      </p:sp>
      <p:sp>
        <p:nvSpPr>
          <p:cNvPr id="38916" name="Rectangle 4">
            <a:extLst>
              <a:ext uri="{FF2B5EF4-FFF2-40B4-BE49-F238E27FC236}">
                <a16:creationId xmlns:a16="http://schemas.microsoft.com/office/drawing/2014/main" xmlns="" id="{2784BA3B-DDA2-423C-B551-4C1EFC4595FC}"/>
              </a:ext>
            </a:extLst>
          </p:cNvPr>
          <p:cNvSpPr>
            <a:spLocks noGrp="1" noChangeArrowheads="1"/>
          </p:cNvSpPr>
          <p:nvPr>
            <p:ph type="ftr" sz="quarter" idx="2"/>
          </p:nvPr>
        </p:nvSpPr>
        <p:spPr bwMode="auto">
          <a:xfrm>
            <a:off x="0" y="6397625"/>
            <a:ext cx="4273550" cy="336550"/>
          </a:xfrm>
          <a:prstGeom prst="rect">
            <a:avLst/>
          </a:prstGeom>
          <a:noFill/>
          <a:ln>
            <a:noFill/>
          </a:ln>
          <a:effectLst/>
        </p:spPr>
        <p:txBody>
          <a:bodyPr vert="horz" wrap="square" lIns="92094" tIns="46047" rIns="92094" bIns="46047" numCol="1" anchor="b" anchorCtr="0" compatLnSpc="1">
            <a:prstTxWarp prst="textNoShape">
              <a:avLst/>
            </a:prstTxWarp>
          </a:bodyPr>
          <a:lstStyle>
            <a:lvl1pPr defTabSz="922338" eaLnBrk="1" hangingPunct="1">
              <a:defRPr sz="1200">
                <a:latin typeface="Arial" charset="0"/>
                <a:cs typeface="+mn-cs"/>
              </a:defRPr>
            </a:lvl1pPr>
          </a:lstStyle>
          <a:p>
            <a:pPr>
              <a:defRPr/>
            </a:pPr>
            <a:endParaRPr lang="ru-RU"/>
          </a:p>
        </p:txBody>
      </p:sp>
      <p:sp>
        <p:nvSpPr>
          <p:cNvPr id="38917" name="Rectangle 5">
            <a:extLst>
              <a:ext uri="{FF2B5EF4-FFF2-40B4-BE49-F238E27FC236}">
                <a16:creationId xmlns:a16="http://schemas.microsoft.com/office/drawing/2014/main" xmlns="" id="{EAC7384F-883D-5C08-AB5E-CB9416462350}"/>
              </a:ext>
            </a:extLst>
          </p:cNvPr>
          <p:cNvSpPr>
            <a:spLocks noGrp="1" noChangeArrowheads="1"/>
          </p:cNvSpPr>
          <p:nvPr>
            <p:ph type="sldNum" sz="quarter" idx="3"/>
          </p:nvPr>
        </p:nvSpPr>
        <p:spPr bwMode="auto">
          <a:xfrm>
            <a:off x="5589588" y="6397625"/>
            <a:ext cx="4275137" cy="336550"/>
          </a:xfrm>
          <a:prstGeom prst="rect">
            <a:avLst/>
          </a:prstGeom>
          <a:noFill/>
          <a:ln>
            <a:noFill/>
          </a:ln>
          <a:effectLst/>
        </p:spPr>
        <p:txBody>
          <a:bodyPr vert="horz" wrap="square" lIns="92094" tIns="46047" rIns="92094" bIns="46047" numCol="1" anchor="b" anchorCtr="0" compatLnSpc="1">
            <a:prstTxWarp prst="textNoShape">
              <a:avLst/>
            </a:prstTxWarp>
          </a:bodyPr>
          <a:lstStyle>
            <a:lvl1pPr algn="r" defTabSz="922338" eaLnBrk="1" hangingPunct="1">
              <a:defRPr sz="1200">
                <a:latin typeface="Arial" panose="020B0604020202020204" pitchFamily="34" charset="0"/>
              </a:defRPr>
            </a:lvl1pPr>
          </a:lstStyle>
          <a:p>
            <a:fld id="{FF160618-23DB-4F1B-B973-90D8D6EC9E4B}" type="slidenum">
              <a:rPr lang="ru-RU" altLang="ru-RU"/>
              <a:pPr/>
              <a:t>‹#›</a:t>
            </a:fld>
            <a:endParaRPr lang="ru-RU"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ED463750-9FED-B022-3036-21ABD411E36B}"/>
              </a:ext>
            </a:extLst>
          </p:cNvPr>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cs typeface="Arial" panose="020B0604020202020204" pitchFamily="34" charset="0"/>
              </a:defRPr>
            </a:lvl1pPr>
          </a:lstStyle>
          <a:p>
            <a:pPr>
              <a:defRPr/>
            </a:pPr>
            <a:endParaRPr lang="ru-RU"/>
          </a:p>
        </p:txBody>
      </p:sp>
      <p:sp>
        <p:nvSpPr>
          <p:cNvPr id="3" name="Дата 2">
            <a:extLst>
              <a:ext uri="{FF2B5EF4-FFF2-40B4-BE49-F238E27FC236}">
                <a16:creationId xmlns:a16="http://schemas.microsoft.com/office/drawing/2014/main" xmlns="" id="{A59B6581-D5E4-63CB-9135-83ECA6A2D8BA}"/>
              </a:ext>
            </a:extLst>
          </p:cNvPr>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cs typeface="Arial" panose="020B0604020202020204" pitchFamily="34" charset="0"/>
              </a:defRPr>
            </a:lvl1pPr>
          </a:lstStyle>
          <a:p>
            <a:pPr>
              <a:defRPr/>
            </a:pPr>
            <a:fld id="{FCE71705-FC9C-4966-8FF3-EE069474C44D}" type="datetimeFigureOut">
              <a:rPr lang="ru-RU"/>
              <a:pPr>
                <a:defRPr/>
              </a:pPr>
              <a:t>06.12.2024</a:t>
            </a:fld>
            <a:endParaRPr lang="ru-RU"/>
          </a:p>
        </p:txBody>
      </p:sp>
      <p:sp>
        <p:nvSpPr>
          <p:cNvPr id="4" name="Образ слайда 3">
            <a:extLst>
              <a:ext uri="{FF2B5EF4-FFF2-40B4-BE49-F238E27FC236}">
                <a16:creationId xmlns:a16="http://schemas.microsoft.com/office/drawing/2014/main" xmlns="" id="{F3A62AC1-F858-5F6B-DC4D-B6CE9032936A}"/>
              </a:ext>
            </a:extLst>
          </p:cNvPr>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xmlns="" id="{FF8DE8C0-030F-2621-1D99-3130FE5E3376}"/>
              </a:ext>
            </a:extLst>
          </p:cNvPr>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xmlns="" id="{620578B6-7EB2-1A0E-9E0B-B3003E0A8A4E}"/>
              </a:ext>
            </a:extLst>
          </p:cNvPr>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cs typeface="Arial" panose="020B0604020202020204" pitchFamily="34" charset="0"/>
              </a:defRPr>
            </a:lvl1pPr>
          </a:lstStyle>
          <a:p>
            <a:pPr>
              <a:defRPr/>
            </a:pPr>
            <a:endParaRPr lang="ru-RU"/>
          </a:p>
        </p:txBody>
      </p:sp>
      <p:sp>
        <p:nvSpPr>
          <p:cNvPr id="7" name="Номер слайда 6">
            <a:extLst>
              <a:ext uri="{FF2B5EF4-FFF2-40B4-BE49-F238E27FC236}">
                <a16:creationId xmlns:a16="http://schemas.microsoft.com/office/drawing/2014/main" xmlns="" id="{8D85F013-B5BD-699D-E0AF-B0BADE40FC53}"/>
              </a:ext>
            </a:extLst>
          </p:cNvPr>
          <p:cNvSpPr>
            <a:spLocks noGrp="1"/>
          </p:cNvSpPr>
          <p:nvPr>
            <p:ph type="sldNum" sz="quarter" idx="5"/>
          </p:nvPr>
        </p:nvSpPr>
        <p:spPr>
          <a:xfrm>
            <a:off x="5588000" y="6397625"/>
            <a:ext cx="4276725" cy="338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F2D63F-B1C2-4B78-A469-B148004E3975}" type="slidenum">
              <a:rPr lang="ru-RU" altLang="ru-RU"/>
              <a:pPr/>
              <a:t>‹#›</a:t>
            </a:fld>
            <a:endParaRPr lang="ru-RU" altLang="ru-RU"/>
          </a:p>
        </p:txBody>
      </p:sp>
    </p:spTree>
    <p:extLst>
      <p:ext uri="{BB962C8B-B14F-4D97-AF65-F5344CB8AC3E}">
        <p14:creationId xmlns:p14="http://schemas.microsoft.com/office/powerpoint/2010/main" val="3078249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xmlns="" id="{19D56C11-390C-5363-AB4B-D5AFA3AAF06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0D4BBE6E-29CD-B5E8-73CA-28CCA5EBC63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8DD49AF8-1515-6C78-E24B-41EE4CB7955F}"/>
              </a:ext>
            </a:extLst>
          </p:cNvPr>
          <p:cNvSpPr>
            <a:spLocks noGrp="1" noChangeArrowheads="1"/>
          </p:cNvSpPr>
          <p:nvPr>
            <p:ph type="sldNum" sz="quarter" idx="12"/>
          </p:nvPr>
        </p:nvSpPr>
        <p:spPr>
          <a:ln/>
        </p:spPr>
        <p:txBody>
          <a:bodyPr/>
          <a:lstStyle>
            <a:lvl1pPr>
              <a:defRPr/>
            </a:lvl1pPr>
          </a:lstStyle>
          <a:p>
            <a:fld id="{FF2D0A2A-0D1C-45D2-AA40-EBE8F28EC1AD}" type="slidenum">
              <a:rPr lang="ru-RU" altLang="ru-RU"/>
              <a:pPr/>
              <a:t>‹#›</a:t>
            </a:fld>
            <a:endParaRPr lang="ru-RU" altLang="ru-RU"/>
          </a:p>
        </p:txBody>
      </p:sp>
    </p:spTree>
    <p:extLst>
      <p:ext uri="{BB962C8B-B14F-4D97-AF65-F5344CB8AC3E}">
        <p14:creationId xmlns:p14="http://schemas.microsoft.com/office/powerpoint/2010/main" val="641836977"/>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0FEE2E9B-3415-18D5-DB15-248EE7CFC87A}"/>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C91CC581-F2DB-1D7B-61F1-FB7D97FEDD3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72537638-A54C-832E-94CD-FE7E8FCCC5DA}"/>
              </a:ext>
            </a:extLst>
          </p:cNvPr>
          <p:cNvSpPr>
            <a:spLocks noGrp="1" noChangeArrowheads="1"/>
          </p:cNvSpPr>
          <p:nvPr>
            <p:ph type="sldNum" sz="quarter" idx="12"/>
          </p:nvPr>
        </p:nvSpPr>
        <p:spPr>
          <a:ln/>
        </p:spPr>
        <p:txBody>
          <a:bodyPr/>
          <a:lstStyle>
            <a:lvl1pPr>
              <a:defRPr/>
            </a:lvl1pPr>
          </a:lstStyle>
          <a:p>
            <a:fld id="{782A2E08-9451-418A-AF5A-223645588977}" type="slidenum">
              <a:rPr lang="ru-RU" altLang="ru-RU"/>
              <a:pPr/>
              <a:t>‹#›</a:t>
            </a:fld>
            <a:endParaRPr lang="ru-RU" altLang="ru-RU"/>
          </a:p>
        </p:txBody>
      </p:sp>
    </p:spTree>
    <p:extLst>
      <p:ext uri="{BB962C8B-B14F-4D97-AF65-F5344CB8AC3E}">
        <p14:creationId xmlns:p14="http://schemas.microsoft.com/office/powerpoint/2010/main" val="3841157876"/>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C2CA520F-2B1E-63B7-FEE0-A8C029416737}"/>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28696DA1-0110-81BB-11F1-14E159D1EB5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ED2F5789-E918-3EFE-CD72-6DBC998350BE}"/>
              </a:ext>
            </a:extLst>
          </p:cNvPr>
          <p:cNvSpPr>
            <a:spLocks noGrp="1" noChangeArrowheads="1"/>
          </p:cNvSpPr>
          <p:nvPr>
            <p:ph type="sldNum" sz="quarter" idx="12"/>
          </p:nvPr>
        </p:nvSpPr>
        <p:spPr>
          <a:ln/>
        </p:spPr>
        <p:txBody>
          <a:bodyPr/>
          <a:lstStyle>
            <a:lvl1pPr>
              <a:defRPr/>
            </a:lvl1pPr>
          </a:lstStyle>
          <a:p>
            <a:fld id="{83092E22-133F-4AB4-9FE5-6D53B1FA1333}" type="slidenum">
              <a:rPr lang="ru-RU" altLang="ru-RU"/>
              <a:pPr/>
              <a:t>‹#›</a:t>
            </a:fld>
            <a:endParaRPr lang="ru-RU" altLang="ru-RU"/>
          </a:p>
        </p:txBody>
      </p:sp>
    </p:spTree>
    <p:extLst>
      <p:ext uri="{BB962C8B-B14F-4D97-AF65-F5344CB8AC3E}">
        <p14:creationId xmlns:p14="http://schemas.microsoft.com/office/powerpoint/2010/main" val="306320793"/>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1AF9DFF-A5DA-98BA-68E0-A34AAE34DF93}"/>
              </a:ext>
            </a:extLst>
          </p:cNvPr>
          <p:cNvGrpSpPr>
            <a:grpSpLocks/>
          </p:cNvGrpSpPr>
          <p:nvPr/>
        </p:nvGrpSpPr>
        <p:grpSpPr bwMode="auto">
          <a:xfrm>
            <a:off x="0" y="0"/>
            <a:ext cx="5867400" cy="6858000"/>
            <a:chOff x="0" y="0"/>
            <a:chExt cx="3696" cy="4320"/>
          </a:xfrm>
        </p:grpSpPr>
        <p:sp>
          <p:nvSpPr>
            <p:cNvPr id="3" name="Rectangle 3">
              <a:extLst>
                <a:ext uri="{FF2B5EF4-FFF2-40B4-BE49-F238E27FC236}">
                  <a16:creationId xmlns:a16="http://schemas.microsoft.com/office/drawing/2014/main" xmlns="" id="{B117452F-6B86-B7FD-A2A7-8F71A8F09DCE}"/>
                </a:ext>
              </a:extLst>
            </p:cNvPr>
            <p:cNvSpPr>
              <a:spLocks noChangeArrowheads="1"/>
            </p:cNvSpPr>
            <p:nvPr/>
          </p:nvSpPr>
          <p:spPr bwMode="auto">
            <a:xfrm>
              <a:off x="0" y="0"/>
              <a:ext cx="2880" cy="4320"/>
            </a:xfrm>
            <a:prstGeom prst="rect">
              <a:avLst/>
            </a:prstGeom>
            <a:solidFill>
              <a:schemeClr val="accent2"/>
            </a:solidFill>
            <a:ln>
              <a:noFill/>
            </a:ln>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kumimoji="1" lang="ru-RU" sz="2400">
                <a:solidFill>
                  <a:srgbClr val="003366"/>
                </a:solidFill>
                <a:latin typeface="Times New Roman" panose="02020603050405020304" pitchFamily="18" charset="0"/>
              </a:endParaRPr>
            </a:p>
          </p:txBody>
        </p:sp>
        <p:sp>
          <p:nvSpPr>
            <p:cNvPr id="4" name="AutoShape 4">
              <a:extLst>
                <a:ext uri="{FF2B5EF4-FFF2-40B4-BE49-F238E27FC236}">
                  <a16:creationId xmlns:a16="http://schemas.microsoft.com/office/drawing/2014/main" xmlns="" id="{696519EB-C3F6-95DA-D01E-D8EF73E35424}"/>
                </a:ext>
              </a:extLst>
            </p:cNvPr>
            <p:cNvSpPr>
              <a:spLocks noChangeArrowheads="1"/>
            </p:cNvSpPr>
            <p:nvPr/>
          </p:nvSpPr>
          <p:spPr bwMode="white">
            <a:xfrm>
              <a:off x="432" y="624"/>
              <a:ext cx="3264" cy="1200"/>
            </a:xfrm>
            <a:prstGeom prst="roundRect">
              <a:avLst>
                <a:gd name="adj" fmla="val 50000"/>
              </a:avLst>
            </a:prstGeom>
            <a:solidFill>
              <a:schemeClr val="bg1"/>
            </a:solidFill>
            <a:ln>
              <a:noFill/>
            </a:ln>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kumimoji="1" lang="ru-RU" sz="2400">
                <a:solidFill>
                  <a:srgbClr val="003366"/>
                </a:solidFill>
                <a:latin typeface="Times New Roman" panose="02020603050405020304" pitchFamily="18" charset="0"/>
              </a:endParaRPr>
            </a:p>
          </p:txBody>
        </p:sp>
      </p:grpSp>
      <p:grpSp>
        <p:nvGrpSpPr>
          <p:cNvPr id="5" name="Group 5">
            <a:extLst>
              <a:ext uri="{FF2B5EF4-FFF2-40B4-BE49-F238E27FC236}">
                <a16:creationId xmlns:a16="http://schemas.microsoft.com/office/drawing/2014/main" xmlns="" id="{3A2918DE-7B3B-A5F5-E12B-AB87A1917584}"/>
              </a:ext>
            </a:extLst>
          </p:cNvPr>
          <p:cNvGrpSpPr>
            <a:grpSpLocks/>
          </p:cNvGrpSpPr>
          <p:nvPr/>
        </p:nvGrpSpPr>
        <p:grpSpPr bwMode="auto">
          <a:xfrm>
            <a:off x="3632200" y="4889500"/>
            <a:ext cx="4876800" cy="319088"/>
            <a:chOff x="2288" y="3080"/>
            <a:chExt cx="3072" cy="201"/>
          </a:xfrm>
        </p:grpSpPr>
        <p:sp>
          <p:nvSpPr>
            <p:cNvPr id="6" name="AutoShape 6">
              <a:extLst>
                <a:ext uri="{FF2B5EF4-FFF2-40B4-BE49-F238E27FC236}">
                  <a16:creationId xmlns:a16="http://schemas.microsoft.com/office/drawing/2014/main" xmlns="" id="{73146D28-D67A-A473-ED77-9B6A8CB3D70D}"/>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ru-RU">
                <a:solidFill>
                  <a:srgbClr val="003366"/>
                </a:solidFill>
              </a:endParaRPr>
            </a:p>
          </p:txBody>
        </p:sp>
        <p:sp>
          <p:nvSpPr>
            <p:cNvPr id="7" name="AutoShape 7">
              <a:extLst>
                <a:ext uri="{FF2B5EF4-FFF2-40B4-BE49-F238E27FC236}">
                  <a16:creationId xmlns:a16="http://schemas.microsoft.com/office/drawing/2014/main" xmlns="" id="{9AA5895E-CF97-8DDD-A981-12F6FC2DA7E2}"/>
                </a:ext>
              </a:extLst>
            </p:cNvPr>
            <p:cNvSpPr>
              <a:spLocks noChangeArrowheads="1"/>
            </p:cNvSpPr>
            <p:nvPr/>
          </p:nvSpPr>
          <p:spPr bwMode="auto">
            <a:xfrm>
              <a:off x="5196" y="3080"/>
              <a:ext cx="164" cy="201"/>
            </a:xfrm>
            <a:prstGeom prst="flowChartDelay">
              <a:avLst/>
            </a:prstGeom>
            <a:solidFill>
              <a:schemeClr val="hlink"/>
            </a:solidFill>
            <a:ln>
              <a:noFill/>
            </a:ln>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ru-RU">
                <a:solidFill>
                  <a:srgbClr val="003366"/>
                </a:solidFill>
              </a:endParaRPr>
            </a:p>
          </p:txBody>
        </p:sp>
      </p:grpSp>
      <p:sp>
        <p:nvSpPr>
          <p:cNvPr id="363528"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lvl="0"/>
            <a:r>
              <a:rPr lang="ru-RU" noProof="0"/>
              <a:t>Образец подзаголовка</a:t>
            </a:r>
          </a:p>
        </p:txBody>
      </p:sp>
      <p:sp>
        <p:nvSpPr>
          <p:cNvPr id="3635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ru-RU" noProof="0"/>
              <a:t>Образец заголовка</a:t>
            </a:r>
          </a:p>
        </p:txBody>
      </p:sp>
      <p:sp>
        <p:nvSpPr>
          <p:cNvPr id="8" name="Rectangle 9">
            <a:extLst>
              <a:ext uri="{FF2B5EF4-FFF2-40B4-BE49-F238E27FC236}">
                <a16:creationId xmlns:a16="http://schemas.microsoft.com/office/drawing/2014/main" xmlns="" id="{2B67AAB7-1716-22F0-E442-488B339E6AB5}"/>
              </a:ext>
            </a:extLst>
          </p:cNvPr>
          <p:cNvSpPr>
            <a:spLocks noGrp="1" noChangeArrowheads="1"/>
          </p:cNvSpPr>
          <p:nvPr>
            <p:ph type="dt" sz="quarter" idx="10"/>
          </p:nvPr>
        </p:nvSpPr>
        <p:spPr/>
        <p:txBody>
          <a:bodyPr/>
          <a:lstStyle>
            <a:lvl1pPr>
              <a:defRPr>
                <a:solidFill>
                  <a:srgbClr val="FFFFFF"/>
                </a:solidFill>
              </a:defRPr>
            </a:lvl1pPr>
          </a:lstStyle>
          <a:p>
            <a:pPr>
              <a:defRPr/>
            </a:pPr>
            <a:endParaRPr lang="ru-RU"/>
          </a:p>
        </p:txBody>
      </p:sp>
      <p:sp>
        <p:nvSpPr>
          <p:cNvPr id="9" name="Rectangle 10">
            <a:extLst>
              <a:ext uri="{FF2B5EF4-FFF2-40B4-BE49-F238E27FC236}">
                <a16:creationId xmlns:a16="http://schemas.microsoft.com/office/drawing/2014/main" xmlns="" id="{8FDBF723-0B2E-322F-E7BF-0AD82A9B31CE}"/>
              </a:ext>
            </a:extLst>
          </p:cNvPr>
          <p:cNvSpPr>
            <a:spLocks noGrp="1" noChangeArrowheads="1"/>
          </p:cNvSpPr>
          <p:nvPr>
            <p:ph type="ftr" sz="quarter" idx="11"/>
          </p:nvPr>
        </p:nvSpPr>
        <p:spPr/>
        <p:txBody>
          <a:bodyPr/>
          <a:lstStyle>
            <a:lvl1pPr algn="r">
              <a:defRPr/>
            </a:lvl1pPr>
          </a:lstStyle>
          <a:p>
            <a:pPr>
              <a:defRPr/>
            </a:pPr>
            <a:endParaRPr lang="ru-RU"/>
          </a:p>
        </p:txBody>
      </p:sp>
      <p:sp>
        <p:nvSpPr>
          <p:cNvPr id="10" name="Rectangle 11">
            <a:extLst>
              <a:ext uri="{FF2B5EF4-FFF2-40B4-BE49-F238E27FC236}">
                <a16:creationId xmlns:a16="http://schemas.microsoft.com/office/drawing/2014/main" xmlns="" id="{65A97F73-64E2-65DC-F73B-EE7E7EDAC431}"/>
              </a:ext>
            </a:extLst>
          </p:cNvPr>
          <p:cNvSpPr>
            <a:spLocks noGrp="1" noChangeArrowheads="1"/>
          </p:cNvSpPr>
          <p:nvPr>
            <p:ph type="sldNum" sz="quarter" idx="12"/>
          </p:nvPr>
        </p:nvSpPr>
        <p:spPr>
          <a:xfrm>
            <a:off x="76200" y="6248400"/>
            <a:ext cx="587375" cy="488950"/>
          </a:xfrm>
        </p:spPr>
        <p:txBody>
          <a:bodyPr anchorCtr="0"/>
          <a:lstStyle>
            <a:lvl1pPr>
              <a:defRPr/>
            </a:lvl1pPr>
          </a:lstStyle>
          <a:p>
            <a:fld id="{36E466CE-76DA-4F45-84E7-8E381D2787E9}" type="slidenum">
              <a:rPr lang="ru-RU" altLang="ru-RU"/>
              <a:pPr/>
              <a:t>‹#›</a:t>
            </a:fld>
            <a:endParaRPr lang="ru-RU" altLang="ru-RU"/>
          </a:p>
        </p:txBody>
      </p:sp>
    </p:spTree>
    <p:extLst>
      <p:ext uri="{BB962C8B-B14F-4D97-AF65-F5344CB8AC3E}">
        <p14:creationId xmlns:p14="http://schemas.microsoft.com/office/powerpoint/2010/main" val="391553012"/>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a:extLst>
              <a:ext uri="{FF2B5EF4-FFF2-40B4-BE49-F238E27FC236}">
                <a16:creationId xmlns:a16="http://schemas.microsoft.com/office/drawing/2014/main" xmlns="" id="{F4DB3647-B28F-3ED1-A220-7F2F61BBB929}"/>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12">
            <a:extLst>
              <a:ext uri="{FF2B5EF4-FFF2-40B4-BE49-F238E27FC236}">
                <a16:creationId xmlns:a16="http://schemas.microsoft.com/office/drawing/2014/main" xmlns="" id="{9E7DF3DB-3FFE-5DBD-BCCF-5CCD3F05606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3">
            <a:extLst>
              <a:ext uri="{FF2B5EF4-FFF2-40B4-BE49-F238E27FC236}">
                <a16:creationId xmlns:a16="http://schemas.microsoft.com/office/drawing/2014/main" xmlns="" id="{4766B0ED-3069-0160-DEEA-8A49D06DEC0A}"/>
              </a:ext>
            </a:extLst>
          </p:cNvPr>
          <p:cNvSpPr>
            <a:spLocks noGrp="1" noChangeArrowheads="1"/>
          </p:cNvSpPr>
          <p:nvPr>
            <p:ph type="sldNum" sz="quarter" idx="12"/>
          </p:nvPr>
        </p:nvSpPr>
        <p:spPr>
          <a:ln/>
        </p:spPr>
        <p:txBody>
          <a:bodyPr/>
          <a:lstStyle>
            <a:lvl1pPr>
              <a:defRPr/>
            </a:lvl1pPr>
          </a:lstStyle>
          <a:p>
            <a:fld id="{C102DE3F-F7A2-4A88-A980-5ED9E382B786}" type="slidenum">
              <a:rPr lang="ru-RU" altLang="ru-RU"/>
              <a:pPr/>
              <a:t>‹#›</a:t>
            </a:fld>
            <a:endParaRPr lang="ru-RU" altLang="ru-RU"/>
          </a:p>
        </p:txBody>
      </p:sp>
    </p:spTree>
    <p:extLst>
      <p:ext uri="{BB962C8B-B14F-4D97-AF65-F5344CB8AC3E}">
        <p14:creationId xmlns:p14="http://schemas.microsoft.com/office/powerpoint/2010/main" val="871348960"/>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11">
            <a:extLst>
              <a:ext uri="{FF2B5EF4-FFF2-40B4-BE49-F238E27FC236}">
                <a16:creationId xmlns:a16="http://schemas.microsoft.com/office/drawing/2014/main" xmlns="" id="{3FB86183-DADF-336D-D3D7-5103C7FC8589}"/>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12">
            <a:extLst>
              <a:ext uri="{FF2B5EF4-FFF2-40B4-BE49-F238E27FC236}">
                <a16:creationId xmlns:a16="http://schemas.microsoft.com/office/drawing/2014/main" xmlns="" id="{491A7558-7715-7B89-0A8B-15912239A89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3">
            <a:extLst>
              <a:ext uri="{FF2B5EF4-FFF2-40B4-BE49-F238E27FC236}">
                <a16:creationId xmlns:a16="http://schemas.microsoft.com/office/drawing/2014/main" xmlns="" id="{5575124B-F0EC-B373-BFEC-8029CE66494F}"/>
              </a:ext>
            </a:extLst>
          </p:cNvPr>
          <p:cNvSpPr>
            <a:spLocks noGrp="1" noChangeArrowheads="1"/>
          </p:cNvSpPr>
          <p:nvPr>
            <p:ph type="sldNum" sz="quarter" idx="12"/>
          </p:nvPr>
        </p:nvSpPr>
        <p:spPr>
          <a:ln/>
        </p:spPr>
        <p:txBody>
          <a:bodyPr/>
          <a:lstStyle>
            <a:lvl1pPr>
              <a:defRPr/>
            </a:lvl1pPr>
          </a:lstStyle>
          <a:p>
            <a:fld id="{A9B09826-E465-48FE-A07D-978EFB0AB55B}" type="slidenum">
              <a:rPr lang="ru-RU" altLang="ru-RU"/>
              <a:pPr/>
              <a:t>‹#›</a:t>
            </a:fld>
            <a:endParaRPr lang="ru-RU" altLang="ru-RU"/>
          </a:p>
        </p:txBody>
      </p:sp>
    </p:spTree>
    <p:extLst>
      <p:ext uri="{BB962C8B-B14F-4D97-AF65-F5344CB8AC3E}">
        <p14:creationId xmlns:p14="http://schemas.microsoft.com/office/powerpoint/2010/main" val="2626722667"/>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2362200"/>
            <a:ext cx="3770313" cy="37242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760913" y="2362200"/>
            <a:ext cx="3770312" cy="37242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1">
            <a:extLst>
              <a:ext uri="{FF2B5EF4-FFF2-40B4-BE49-F238E27FC236}">
                <a16:creationId xmlns:a16="http://schemas.microsoft.com/office/drawing/2014/main" xmlns="" id="{9362F58A-2C2C-2098-B1DB-C41F6F7DF677}"/>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12">
            <a:extLst>
              <a:ext uri="{FF2B5EF4-FFF2-40B4-BE49-F238E27FC236}">
                <a16:creationId xmlns:a16="http://schemas.microsoft.com/office/drawing/2014/main" xmlns="" id="{A079EFC5-D4C9-4664-BC4E-D3B8B2C143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13">
            <a:extLst>
              <a:ext uri="{FF2B5EF4-FFF2-40B4-BE49-F238E27FC236}">
                <a16:creationId xmlns:a16="http://schemas.microsoft.com/office/drawing/2014/main" xmlns="" id="{006BDB6E-B266-986E-C029-5176EC2DE683}"/>
              </a:ext>
            </a:extLst>
          </p:cNvPr>
          <p:cNvSpPr>
            <a:spLocks noGrp="1" noChangeArrowheads="1"/>
          </p:cNvSpPr>
          <p:nvPr>
            <p:ph type="sldNum" sz="quarter" idx="12"/>
          </p:nvPr>
        </p:nvSpPr>
        <p:spPr>
          <a:ln/>
        </p:spPr>
        <p:txBody>
          <a:bodyPr/>
          <a:lstStyle>
            <a:lvl1pPr>
              <a:defRPr/>
            </a:lvl1pPr>
          </a:lstStyle>
          <a:p>
            <a:fld id="{8D7DCF47-D195-4C4F-A5E5-7B1AC57F8F13}" type="slidenum">
              <a:rPr lang="ru-RU" altLang="ru-RU"/>
              <a:pPr/>
              <a:t>‹#›</a:t>
            </a:fld>
            <a:endParaRPr lang="ru-RU" altLang="ru-RU"/>
          </a:p>
        </p:txBody>
      </p:sp>
    </p:spTree>
    <p:extLst>
      <p:ext uri="{BB962C8B-B14F-4D97-AF65-F5344CB8AC3E}">
        <p14:creationId xmlns:p14="http://schemas.microsoft.com/office/powerpoint/2010/main" val="2738562684"/>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1">
            <a:extLst>
              <a:ext uri="{FF2B5EF4-FFF2-40B4-BE49-F238E27FC236}">
                <a16:creationId xmlns:a16="http://schemas.microsoft.com/office/drawing/2014/main" xmlns="" id="{33ECECBF-E6D3-1B11-324D-47C8264101A6}"/>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12">
            <a:extLst>
              <a:ext uri="{FF2B5EF4-FFF2-40B4-BE49-F238E27FC236}">
                <a16:creationId xmlns:a16="http://schemas.microsoft.com/office/drawing/2014/main" xmlns="" id="{71FA388F-B4B0-8B6C-DB13-64474B98937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13">
            <a:extLst>
              <a:ext uri="{FF2B5EF4-FFF2-40B4-BE49-F238E27FC236}">
                <a16:creationId xmlns:a16="http://schemas.microsoft.com/office/drawing/2014/main" xmlns="" id="{1A2A1639-F405-C419-326C-2359AFBD727F}"/>
              </a:ext>
            </a:extLst>
          </p:cNvPr>
          <p:cNvSpPr>
            <a:spLocks noGrp="1" noChangeArrowheads="1"/>
          </p:cNvSpPr>
          <p:nvPr>
            <p:ph type="sldNum" sz="quarter" idx="12"/>
          </p:nvPr>
        </p:nvSpPr>
        <p:spPr>
          <a:ln/>
        </p:spPr>
        <p:txBody>
          <a:bodyPr/>
          <a:lstStyle>
            <a:lvl1pPr>
              <a:defRPr/>
            </a:lvl1pPr>
          </a:lstStyle>
          <a:p>
            <a:fld id="{7CBFB54E-E37B-4B3C-A15B-7A31BC439307}" type="slidenum">
              <a:rPr lang="ru-RU" altLang="ru-RU"/>
              <a:pPr/>
              <a:t>‹#›</a:t>
            </a:fld>
            <a:endParaRPr lang="ru-RU" altLang="ru-RU"/>
          </a:p>
        </p:txBody>
      </p:sp>
    </p:spTree>
    <p:extLst>
      <p:ext uri="{BB962C8B-B14F-4D97-AF65-F5344CB8AC3E}">
        <p14:creationId xmlns:p14="http://schemas.microsoft.com/office/powerpoint/2010/main" val="652182458"/>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1">
            <a:extLst>
              <a:ext uri="{FF2B5EF4-FFF2-40B4-BE49-F238E27FC236}">
                <a16:creationId xmlns:a16="http://schemas.microsoft.com/office/drawing/2014/main" xmlns="" id="{348180D2-9455-D222-2484-5072C65C8499}"/>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12">
            <a:extLst>
              <a:ext uri="{FF2B5EF4-FFF2-40B4-BE49-F238E27FC236}">
                <a16:creationId xmlns:a16="http://schemas.microsoft.com/office/drawing/2014/main" xmlns="" id="{96C0EB55-F672-1F74-9752-B85DCF4426D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13">
            <a:extLst>
              <a:ext uri="{FF2B5EF4-FFF2-40B4-BE49-F238E27FC236}">
                <a16:creationId xmlns:a16="http://schemas.microsoft.com/office/drawing/2014/main" xmlns="" id="{9F21791B-A797-0BA0-332D-84ED1C008392}"/>
              </a:ext>
            </a:extLst>
          </p:cNvPr>
          <p:cNvSpPr>
            <a:spLocks noGrp="1" noChangeArrowheads="1"/>
          </p:cNvSpPr>
          <p:nvPr>
            <p:ph type="sldNum" sz="quarter" idx="12"/>
          </p:nvPr>
        </p:nvSpPr>
        <p:spPr>
          <a:ln/>
        </p:spPr>
        <p:txBody>
          <a:bodyPr/>
          <a:lstStyle>
            <a:lvl1pPr>
              <a:defRPr/>
            </a:lvl1pPr>
          </a:lstStyle>
          <a:p>
            <a:fld id="{D93A1A1D-2A37-40B0-A93E-0040AD823DED}" type="slidenum">
              <a:rPr lang="ru-RU" altLang="ru-RU"/>
              <a:pPr/>
              <a:t>‹#›</a:t>
            </a:fld>
            <a:endParaRPr lang="ru-RU" altLang="ru-RU"/>
          </a:p>
        </p:txBody>
      </p:sp>
    </p:spTree>
    <p:extLst>
      <p:ext uri="{BB962C8B-B14F-4D97-AF65-F5344CB8AC3E}">
        <p14:creationId xmlns:p14="http://schemas.microsoft.com/office/powerpoint/2010/main" val="1150421255"/>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xmlns="" id="{AEB788A1-5C7D-DA66-1D07-82ED0FE6E227}"/>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12">
            <a:extLst>
              <a:ext uri="{FF2B5EF4-FFF2-40B4-BE49-F238E27FC236}">
                <a16:creationId xmlns:a16="http://schemas.microsoft.com/office/drawing/2014/main" xmlns="" id="{8AA97DA2-C6D7-B3A5-F9B5-EA836EBA2B6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13">
            <a:extLst>
              <a:ext uri="{FF2B5EF4-FFF2-40B4-BE49-F238E27FC236}">
                <a16:creationId xmlns:a16="http://schemas.microsoft.com/office/drawing/2014/main" xmlns="" id="{E74EA264-E249-CB92-CE85-F7DA62C7D997}"/>
              </a:ext>
            </a:extLst>
          </p:cNvPr>
          <p:cNvSpPr>
            <a:spLocks noGrp="1" noChangeArrowheads="1"/>
          </p:cNvSpPr>
          <p:nvPr>
            <p:ph type="sldNum" sz="quarter" idx="12"/>
          </p:nvPr>
        </p:nvSpPr>
        <p:spPr>
          <a:ln/>
        </p:spPr>
        <p:txBody>
          <a:bodyPr/>
          <a:lstStyle>
            <a:lvl1pPr>
              <a:defRPr/>
            </a:lvl1pPr>
          </a:lstStyle>
          <a:p>
            <a:fld id="{AE0BA20E-DF64-4A6A-A6D5-A1B78082D298}" type="slidenum">
              <a:rPr lang="ru-RU" altLang="ru-RU"/>
              <a:pPr/>
              <a:t>‹#›</a:t>
            </a:fld>
            <a:endParaRPr lang="ru-RU" altLang="ru-RU"/>
          </a:p>
        </p:txBody>
      </p:sp>
    </p:spTree>
    <p:extLst>
      <p:ext uri="{BB962C8B-B14F-4D97-AF65-F5344CB8AC3E}">
        <p14:creationId xmlns:p14="http://schemas.microsoft.com/office/powerpoint/2010/main" val="453324104"/>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11">
            <a:extLst>
              <a:ext uri="{FF2B5EF4-FFF2-40B4-BE49-F238E27FC236}">
                <a16:creationId xmlns:a16="http://schemas.microsoft.com/office/drawing/2014/main" xmlns="" id="{78724E93-457F-D07F-20AB-9A6E5F2EDD79}"/>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12">
            <a:extLst>
              <a:ext uri="{FF2B5EF4-FFF2-40B4-BE49-F238E27FC236}">
                <a16:creationId xmlns:a16="http://schemas.microsoft.com/office/drawing/2014/main" xmlns="" id="{4EC346B5-9997-A5C1-8520-37BF740021B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13">
            <a:extLst>
              <a:ext uri="{FF2B5EF4-FFF2-40B4-BE49-F238E27FC236}">
                <a16:creationId xmlns:a16="http://schemas.microsoft.com/office/drawing/2014/main" xmlns="" id="{CA443AE5-C7E8-5A02-3C46-FBF8F6E3E2AD}"/>
              </a:ext>
            </a:extLst>
          </p:cNvPr>
          <p:cNvSpPr>
            <a:spLocks noGrp="1" noChangeArrowheads="1"/>
          </p:cNvSpPr>
          <p:nvPr>
            <p:ph type="sldNum" sz="quarter" idx="12"/>
          </p:nvPr>
        </p:nvSpPr>
        <p:spPr>
          <a:ln/>
        </p:spPr>
        <p:txBody>
          <a:bodyPr/>
          <a:lstStyle>
            <a:lvl1pPr>
              <a:defRPr/>
            </a:lvl1pPr>
          </a:lstStyle>
          <a:p>
            <a:fld id="{60548BAE-8694-49CF-85B4-6B9D97C12A00}" type="slidenum">
              <a:rPr lang="ru-RU" altLang="ru-RU"/>
              <a:pPr/>
              <a:t>‹#›</a:t>
            </a:fld>
            <a:endParaRPr lang="ru-RU" altLang="ru-RU"/>
          </a:p>
        </p:txBody>
      </p:sp>
    </p:spTree>
    <p:extLst>
      <p:ext uri="{BB962C8B-B14F-4D97-AF65-F5344CB8AC3E}">
        <p14:creationId xmlns:p14="http://schemas.microsoft.com/office/powerpoint/2010/main" val="1504539378"/>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EF8AEAB4-4461-AEF2-1917-24174D071FB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A107FF07-5525-9B66-7F7F-E398B2D6054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CD0C2183-DE8F-BFB3-96C8-A25CAD96A87B}"/>
              </a:ext>
            </a:extLst>
          </p:cNvPr>
          <p:cNvSpPr>
            <a:spLocks noGrp="1" noChangeArrowheads="1"/>
          </p:cNvSpPr>
          <p:nvPr>
            <p:ph type="sldNum" sz="quarter" idx="12"/>
          </p:nvPr>
        </p:nvSpPr>
        <p:spPr>
          <a:ln/>
        </p:spPr>
        <p:txBody>
          <a:bodyPr/>
          <a:lstStyle>
            <a:lvl1pPr>
              <a:defRPr/>
            </a:lvl1pPr>
          </a:lstStyle>
          <a:p>
            <a:fld id="{CE6E7922-4C7F-4824-BE29-ACD6073628AD}" type="slidenum">
              <a:rPr lang="ru-RU" altLang="ru-RU"/>
              <a:pPr/>
              <a:t>‹#›</a:t>
            </a:fld>
            <a:endParaRPr lang="ru-RU" altLang="ru-RU"/>
          </a:p>
        </p:txBody>
      </p:sp>
    </p:spTree>
    <p:extLst>
      <p:ext uri="{BB962C8B-B14F-4D97-AF65-F5344CB8AC3E}">
        <p14:creationId xmlns:p14="http://schemas.microsoft.com/office/powerpoint/2010/main" val="2878748286"/>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11">
            <a:extLst>
              <a:ext uri="{FF2B5EF4-FFF2-40B4-BE49-F238E27FC236}">
                <a16:creationId xmlns:a16="http://schemas.microsoft.com/office/drawing/2014/main" xmlns="" id="{8AA7092F-6DCA-11FD-BF94-1CAA5DA93275}"/>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12">
            <a:extLst>
              <a:ext uri="{FF2B5EF4-FFF2-40B4-BE49-F238E27FC236}">
                <a16:creationId xmlns:a16="http://schemas.microsoft.com/office/drawing/2014/main" xmlns="" id="{48346E8D-5F30-0A4A-442F-332CD9C8ADE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13">
            <a:extLst>
              <a:ext uri="{FF2B5EF4-FFF2-40B4-BE49-F238E27FC236}">
                <a16:creationId xmlns:a16="http://schemas.microsoft.com/office/drawing/2014/main" xmlns="" id="{63AB5E60-B11F-3F38-88D2-4AC09D14FD19}"/>
              </a:ext>
            </a:extLst>
          </p:cNvPr>
          <p:cNvSpPr>
            <a:spLocks noGrp="1" noChangeArrowheads="1"/>
          </p:cNvSpPr>
          <p:nvPr>
            <p:ph type="sldNum" sz="quarter" idx="12"/>
          </p:nvPr>
        </p:nvSpPr>
        <p:spPr>
          <a:ln/>
        </p:spPr>
        <p:txBody>
          <a:bodyPr/>
          <a:lstStyle>
            <a:lvl1pPr>
              <a:defRPr/>
            </a:lvl1pPr>
          </a:lstStyle>
          <a:p>
            <a:fld id="{AEBDB0ED-BD0D-46D1-8BA1-568F45C2FEDD}" type="slidenum">
              <a:rPr lang="ru-RU" altLang="ru-RU"/>
              <a:pPr/>
              <a:t>‹#›</a:t>
            </a:fld>
            <a:endParaRPr lang="ru-RU" altLang="ru-RU"/>
          </a:p>
        </p:txBody>
      </p:sp>
    </p:spTree>
    <p:extLst>
      <p:ext uri="{BB962C8B-B14F-4D97-AF65-F5344CB8AC3E}">
        <p14:creationId xmlns:p14="http://schemas.microsoft.com/office/powerpoint/2010/main" val="1876156002"/>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a:extLst>
              <a:ext uri="{FF2B5EF4-FFF2-40B4-BE49-F238E27FC236}">
                <a16:creationId xmlns:a16="http://schemas.microsoft.com/office/drawing/2014/main" xmlns="" id="{D90DD84D-1C6D-4C1E-6519-4C642358813C}"/>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12">
            <a:extLst>
              <a:ext uri="{FF2B5EF4-FFF2-40B4-BE49-F238E27FC236}">
                <a16:creationId xmlns:a16="http://schemas.microsoft.com/office/drawing/2014/main" xmlns="" id="{A127BFCA-DFF8-C090-FD4F-3469F1A0B41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3">
            <a:extLst>
              <a:ext uri="{FF2B5EF4-FFF2-40B4-BE49-F238E27FC236}">
                <a16:creationId xmlns:a16="http://schemas.microsoft.com/office/drawing/2014/main" xmlns="" id="{101D1B34-71E6-C153-CD39-02B17FAA2506}"/>
              </a:ext>
            </a:extLst>
          </p:cNvPr>
          <p:cNvSpPr>
            <a:spLocks noGrp="1" noChangeArrowheads="1"/>
          </p:cNvSpPr>
          <p:nvPr>
            <p:ph type="sldNum" sz="quarter" idx="12"/>
          </p:nvPr>
        </p:nvSpPr>
        <p:spPr>
          <a:ln/>
        </p:spPr>
        <p:txBody>
          <a:bodyPr/>
          <a:lstStyle>
            <a:lvl1pPr>
              <a:defRPr/>
            </a:lvl1pPr>
          </a:lstStyle>
          <a:p>
            <a:fld id="{B5C0C2FE-94DD-45BB-A80B-A7C832DC52D3}" type="slidenum">
              <a:rPr lang="ru-RU" altLang="ru-RU"/>
              <a:pPr/>
              <a:t>‹#›</a:t>
            </a:fld>
            <a:endParaRPr lang="ru-RU" altLang="ru-RU"/>
          </a:p>
        </p:txBody>
      </p:sp>
    </p:spTree>
    <p:extLst>
      <p:ext uri="{BB962C8B-B14F-4D97-AF65-F5344CB8AC3E}">
        <p14:creationId xmlns:p14="http://schemas.microsoft.com/office/powerpoint/2010/main" val="2919050533"/>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762000"/>
            <a:ext cx="1981200" cy="53244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762000" y="762000"/>
            <a:ext cx="5791200" cy="53244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a:extLst>
              <a:ext uri="{FF2B5EF4-FFF2-40B4-BE49-F238E27FC236}">
                <a16:creationId xmlns:a16="http://schemas.microsoft.com/office/drawing/2014/main" xmlns="" id="{91C30DA4-E7F2-FCAF-A12E-5CC1B18DB8B7}"/>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12">
            <a:extLst>
              <a:ext uri="{FF2B5EF4-FFF2-40B4-BE49-F238E27FC236}">
                <a16:creationId xmlns:a16="http://schemas.microsoft.com/office/drawing/2014/main" xmlns="" id="{977993A8-B292-45C8-547C-CFA7E19C5CD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3">
            <a:extLst>
              <a:ext uri="{FF2B5EF4-FFF2-40B4-BE49-F238E27FC236}">
                <a16:creationId xmlns:a16="http://schemas.microsoft.com/office/drawing/2014/main" xmlns="" id="{124D225D-13C4-2F02-B014-7DC493EFE73A}"/>
              </a:ext>
            </a:extLst>
          </p:cNvPr>
          <p:cNvSpPr>
            <a:spLocks noGrp="1" noChangeArrowheads="1"/>
          </p:cNvSpPr>
          <p:nvPr>
            <p:ph type="sldNum" sz="quarter" idx="12"/>
          </p:nvPr>
        </p:nvSpPr>
        <p:spPr>
          <a:ln/>
        </p:spPr>
        <p:txBody>
          <a:bodyPr/>
          <a:lstStyle>
            <a:lvl1pPr>
              <a:defRPr/>
            </a:lvl1pPr>
          </a:lstStyle>
          <a:p>
            <a:fld id="{DAE832A1-DE3A-4EB3-8ED5-97748D9E8E3B}" type="slidenum">
              <a:rPr lang="ru-RU" altLang="ru-RU"/>
              <a:pPr/>
              <a:t>‹#›</a:t>
            </a:fld>
            <a:endParaRPr lang="ru-RU" altLang="ru-RU"/>
          </a:p>
        </p:txBody>
      </p:sp>
    </p:spTree>
    <p:extLst>
      <p:ext uri="{BB962C8B-B14F-4D97-AF65-F5344CB8AC3E}">
        <p14:creationId xmlns:p14="http://schemas.microsoft.com/office/powerpoint/2010/main" val="724087731"/>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xmlns="" id="{8D279A79-5CC7-2F49-F734-6121F465ABD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DBBB69BD-584A-8114-78D4-FE5C5E6C152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84EB5DFB-586C-088D-1D29-93FB89EBE301}"/>
              </a:ext>
            </a:extLst>
          </p:cNvPr>
          <p:cNvSpPr>
            <a:spLocks noGrp="1" noChangeArrowheads="1"/>
          </p:cNvSpPr>
          <p:nvPr>
            <p:ph type="sldNum" sz="quarter" idx="12"/>
          </p:nvPr>
        </p:nvSpPr>
        <p:spPr>
          <a:ln/>
        </p:spPr>
        <p:txBody>
          <a:bodyPr/>
          <a:lstStyle>
            <a:lvl1pPr>
              <a:defRPr/>
            </a:lvl1pPr>
          </a:lstStyle>
          <a:p>
            <a:fld id="{6D743E47-644E-48C8-864F-7AF7374AEE62}" type="slidenum">
              <a:rPr lang="ru-RU" altLang="ru-RU"/>
              <a:pPr/>
              <a:t>‹#›</a:t>
            </a:fld>
            <a:endParaRPr lang="ru-RU" altLang="ru-RU"/>
          </a:p>
        </p:txBody>
      </p:sp>
    </p:spTree>
    <p:extLst>
      <p:ext uri="{BB962C8B-B14F-4D97-AF65-F5344CB8AC3E}">
        <p14:creationId xmlns:p14="http://schemas.microsoft.com/office/powerpoint/2010/main" val="318864076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xmlns="" id="{82929BB3-CE02-0AC6-37B6-2010F8D08D27}"/>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xmlns="" id="{C64C051B-324D-7FCD-A83A-9D28B0F83F5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F8CC8645-CA3F-45D3-B147-1D4D3E0D7886}"/>
              </a:ext>
            </a:extLst>
          </p:cNvPr>
          <p:cNvSpPr>
            <a:spLocks noGrp="1" noChangeArrowheads="1"/>
          </p:cNvSpPr>
          <p:nvPr>
            <p:ph type="sldNum" sz="quarter" idx="12"/>
          </p:nvPr>
        </p:nvSpPr>
        <p:spPr>
          <a:ln/>
        </p:spPr>
        <p:txBody>
          <a:bodyPr/>
          <a:lstStyle>
            <a:lvl1pPr>
              <a:defRPr/>
            </a:lvl1pPr>
          </a:lstStyle>
          <a:p>
            <a:fld id="{031D67F0-A03A-4E0C-88F7-DA7B28BE9AA9}" type="slidenum">
              <a:rPr lang="ru-RU" altLang="ru-RU"/>
              <a:pPr/>
              <a:t>‹#›</a:t>
            </a:fld>
            <a:endParaRPr lang="ru-RU" altLang="ru-RU"/>
          </a:p>
        </p:txBody>
      </p:sp>
    </p:spTree>
    <p:extLst>
      <p:ext uri="{BB962C8B-B14F-4D97-AF65-F5344CB8AC3E}">
        <p14:creationId xmlns:p14="http://schemas.microsoft.com/office/powerpoint/2010/main" val="734497302"/>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xmlns="" id="{22677531-98AA-B00B-E47F-347D8FB2EE59}"/>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xmlns="" id="{03DE0876-B177-1B85-872E-F065B462E4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xmlns="" id="{BAAD0308-9C14-1C26-2A2C-AA13C66AF4A8}"/>
              </a:ext>
            </a:extLst>
          </p:cNvPr>
          <p:cNvSpPr>
            <a:spLocks noGrp="1" noChangeArrowheads="1"/>
          </p:cNvSpPr>
          <p:nvPr>
            <p:ph type="sldNum" sz="quarter" idx="12"/>
          </p:nvPr>
        </p:nvSpPr>
        <p:spPr>
          <a:ln/>
        </p:spPr>
        <p:txBody>
          <a:bodyPr/>
          <a:lstStyle>
            <a:lvl1pPr>
              <a:defRPr/>
            </a:lvl1pPr>
          </a:lstStyle>
          <a:p>
            <a:fld id="{31CFB30F-1A5A-4E9E-AB2D-D0996F392D3E}" type="slidenum">
              <a:rPr lang="ru-RU" altLang="ru-RU"/>
              <a:pPr/>
              <a:t>‹#›</a:t>
            </a:fld>
            <a:endParaRPr lang="ru-RU" altLang="ru-RU"/>
          </a:p>
        </p:txBody>
      </p:sp>
    </p:spTree>
    <p:extLst>
      <p:ext uri="{BB962C8B-B14F-4D97-AF65-F5344CB8AC3E}">
        <p14:creationId xmlns:p14="http://schemas.microsoft.com/office/powerpoint/2010/main" val="1367070341"/>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xmlns="" id="{12CA6130-B29F-C29A-D1C8-4C7018995BA7}"/>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xmlns="" id="{D8C9DCBE-3716-EE58-2FD6-025043A6433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xmlns="" id="{921EEA28-F460-013F-28D2-3D0A4658A99D}"/>
              </a:ext>
            </a:extLst>
          </p:cNvPr>
          <p:cNvSpPr>
            <a:spLocks noGrp="1" noChangeArrowheads="1"/>
          </p:cNvSpPr>
          <p:nvPr>
            <p:ph type="sldNum" sz="quarter" idx="12"/>
          </p:nvPr>
        </p:nvSpPr>
        <p:spPr>
          <a:ln/>
        </p:spPr>
        <p:txBody>
          <a:bodyPr/>
          <a:lstStyle>
            <a:lvl1pPr>
              <a:defRPr/>
            </a:lvl1pPr>
          </a:lstStyle>
          <a:p>
            <a:fld id="{B2656FBA-9D1A-4AA8-A59E-5BB6E70AA4AB}" type="slidenum">
              <a:rPr lang="ru-RU" altLang="ru-RU"/>
              <a:pPr/>
              <a:t>‹#›</a:t>
            </a:fld>
            <a:endParaRPr lang="ru-RU" altLang="ru-RU"/>
          </a:p>
        </p:txBody>
      </p:sp>
    </p:spTree>
    <p:extLst>
      <p:ext uri="{BB962C8B-B14F-4D97-AF65-F5344CB8AC3E}">
        <p14:creationId xmlns:p14="http://schemas.microsoft.com/office/powerpoint/2010/main" val="1892844900"/>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0272B9AC-4137-3700-8D90-E978678AECF2}"/>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xmlns="" id="{6811987C-65BF-B87B-927A-7A315340242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xmlns="" id="{4732D3B5-C419-5624-C0DB-4D8486FD5F73}"/>
              </a:ext>
            </a:extLst>
          </p:cNvPr>
          <p:cNvSpPr>
            <a:spLocks noGrp="1" noChangeArrowheads="1"/>
          </p:cNvSpPr>
          <p:nvPr>
            <p:ph type="sldNum" sz="quarter" idx="12"/>
          </p:nvPr>
        </p:nvSpPr>
        <p:spPr>
          <a:ln/>
        </p:spPr>
        <p:txBody>
          <a:bodyPr/>
          <a:lstStyle>
            <a:lvl1pPr>
              <a:defRPr/>
            </a:lvl1pPr>
          </a:lstStyle>
          <a:p>
            <a:fld id="{5B1EED99-50DD-44BE-830C-A33B23E3E540}" type="slidenum">
              <a:rPr lang="ru-RU" altLang="ru-RU"/>
              <a:pPr/>
              <a:t>‹#›</a:t>
            </a:fld>
            <a:endParaRPr lang="ru-RU" altLang="ru-RU"/>
          </a:p>
        </p:txBody>
      </p:sp>
    </p:spTree>
    <p:extLst>
      <p:ext uri="{BB962C8B-B14F-4D97-AF65-F5344CB8AC3E}">
        <p14:creationId xmlns:p14="http://schemas.microsoft.com/office/powerpoint/2010/main" val="3794629402"/>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xmlns="" id="{0A648F29-2202-D765-7C15-674515D85979}"/>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xmlns="" id="{AAB7426A-8C11-E9B2-EA99-C8E42424161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45A3B3A5-9EDC-F04F-E6E3-DD3F0E70D0B5}"/>
              </a:ext>
            </a:extLst>
          </p:cNvPr>
          <p:cNvSpPr>
            <a:spLocks noGrp="1" noChangeArrowheads="1"/>
          </p:cNvSpPr>
          <p:nvPr>
            <p:ph type="sldNum" sz="quarter" idx="12"/>
          </p:nvPr>
        </p:nvSpPr>
        <p:spPr>
          <a:ln/>
        </p:spPr>
        <p:txBody>
          <a:bodyPr/>
          <a:lstStyle>
            <a:lvl1pPr>
              <a:defRPr/>
            </a:lvl1pPr>
          </a:lstStyle>
          <a:p>
            <a:fld id="{2E0C8444-FA8A-4CD1-8335-C0B51C914D4B}" type="slidenum">
              <a:rPr lang="ru-RU" altLang="ru-RU"/>
              <a:pPr/>
              <a:t>‹#›</a:t>
            </a:fld>
            <a:endParaRPr lang="ru-RU" altLang="ru-RU"/>
          </a:p>
        </p:txBody>
      </p:sp>
    </p:spTree>
    <p:extLst>
      <p:ext uri="{BB962C8B-B14F-4D97-AF65-F5344CB8AC3E}">
        <p14:creationId xmlns:p14="http://schemas.microsoft.com/office/powerpoint/2010/main" val="2925530224"/>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xmlns="" id="{3234D70B-538F-3E36-F95F-D729932B803C}"/>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xmlns="" id="{91E4661E-D858-B7DD-04B8-9CB22CBEF89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BDE282CA-9110-023E-E085-2BB8ECF78912}"/>
              </a:ext>
            </a:extLst>
          </p:cNvPr>
          <p:cNvSpPr>
            <a:spLocks noGrp="1" noChangeArrowheads="1"/>
          </p:cNvSpPr>
          <p:nvPr>
            <p:ph type="sldNum" sz="quarter" idx="12"/>
          </p:nvPr>
        </p:nvSpPr>
        <p:spPr>
          <a:ln/>
        </p:spPr>
        <p:txBody>
          <a:bodyPr/>
          <a:lstStyle>
            <a:lvl1pPr>
              <a:defRPr/>
            </a:lvl1pPr>
          </a:lstStyle>
          <a:p>
            <a:fld id="{C48121F6-C849-4614-BB70-C20193C14DF2}" type="slidenum">
              <a:rPr lang="ru-RU" altLang="ru-RU"/>
              <a:pPr/>
              <a:t>‹#›</a:t>
            </a:fld>
            <a:endParaRPr lang="ru-RU" altLang="ru-RU"/>
          </a:p>
        </p:txBody>
      </p:sp>
    </p:spTree>
    <p:extLst>
      <p:ext uri="{BB962C8B-B14F-4D97-AF65-F5344CB8AC3E}">
        <p14:creationId xmlns:p14="http://schemas.microsoft.com/office/powerpoint/2010/main" val="3437110546"/>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xmlns="" id="{B48A5D22-EC14-63A9-5958-AD4CDE17A49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0355" name="Rectangle 3">
            <a:extLst>
              <a:ext uri="{FF2B5EF4-FFF2-40B4-BE49-F238E27FC236}">
                <a16:creationId xmlns:a16="http://schemas.microsoft.com/office/drawing/2014/main" xmlns="" id="{81E21C4E-197F-0585-592F-D99DAE3999C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0356" name="Rectangle 4">
            <a:extLst>
              <a:ext uri="{FF2B5EF4-FFF2-40B4-BE49-F238E27FC236}">
                <a16:creationId xmlns:a16="http://schemas.microsoft.com/office/drawing/2014/main" xmlns="" id="{388EA323-C9D8-CFD0-12BB-3DC9A34E5E7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ru-RU"/>
          </a:p>
        </p:txBody>
      </p:sp>
      <p:sp>
        <p:nvSpPr>
          <p:cNvPr id="100357" name="Rectangle 5">
            <a:extLst>
              <a:ext uri="{FF2B5EF4-FFF2-40B4-BE49-F238E27FC236}">
                <a16:creationId xmlns:a16="http://schemas.microsoft.com/office/drawing/2014/main" xmlns="" id="{62A7DD66-98C4-0C3E-701C-46E5E6CB42A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ru-RU"/>
          </a:p>
        </p:txBody>
      </p:sp>
      <p:sp>
        <p:nvSpPr>
          <p:cNvPr id="100358" name="Rectangle 6">
            <a:extLst>
              <a:ext uri="{FF2B5EF4-FFF2-40B4-BE49-F238E27FC236}">
                <a16:creationId xmlns:a16="http://schemas.microsoft.com/office/drawing/2014/main" xmlns="" id="{A72D4615-14DE-619C-3495-5FE00114C64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E3D3D86D-3D83-4DE7-96FB-5F236810AFF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768" decel="100000"/>
                                        <p:tgtEl>
                                          <p:spTgt spid="100354"/>
                                        </p:tgtEl>
                                      </p:cBhvr>
                                    </p:animEffect>
                                    <p:animScale>
                                      <p:cBhvr>
                                        <p:cTn id="8" dur="768" decel="100000"/>
                                        <p:tgtEl>
                                          <p:spTgt spid="100354"/>
                                        </p:tgtEl>
                                      </p:cBhvr>
                                      <p:from x="10000" y="10000"/>
                                      <p:to x="200000" y="450000"/>
                                    </p:animScale>
                                    <p:animScale>
                                      <p:cBhvr>
                                        <p:cTn id="9" dur="1230" accel="100000" fill="hold">
                                          <p:stCondLst>
                                            <p:cond delay="768"/>
                                          </p:stCondLst>
                                        </p:cTn>
                                        <p:tgtEl>
                                          <p:spTgt spid="100354"/>
                                        </p:tgtEl>
                                      </p:cBhvr>
                                      <p:from x="200000" y="450000"/>
                                      <p:to x="100000" y="100000"/>
                                    </p:animScale>
                                    <p:set>
                                      <p:cBhvr>
                                        <p:cTn id="10" dur="768" fill="hold"/>
                                        <p:tgtEl>
                                          <p:spTgt spid="100354"/>
                                        </p:tgtEl>
                                        <p:attrNameLst>
                                          <p:attrName>ppt_x</p:attrName>
                                        </p:attrNameLst>
                                      </p:cBhvr>
                                      <p:to>
                                        <p:strVal val="(0.5)"/>
                                      </p:to>
                                    </p:set>
                                    <p:anim from="(0.5)" to="(#ppt_x)" calcmode="lin" valueType="num">
                                      <p:cBhvr>
                                        <p:cTn id="11" dur="1230" accel="100000" fill="hold">
                                          <p:stCondLst>
                                            <p:cond delay="768"/>
                                          </p:stCondLst>
                                        </p:cTn>
                                        <p:tgtEl>
                                          <p:spTgt spid="100354"/>
                                        </p:tgtEl>
                                        <p:attrNameLst>
                                          <p:attrName>ppt_x</p:attrName>
                                        </p:attrNameLst>
                                      </p:cBhvr>
                                    </p:anim>
                                    <p:set>
                                      <p:cBhvr>
                                        <p:cTn id="12" dur="768" fill="hold"/>
                                        <p:tgtEl>
                                          <p:spTgt spid="100354"/>
                                        </p:tgtEl>
                                        <p:attrNameLst>
                                          <p:attrName>ppt_y</p:attrName>
                                        </p:attrNameLst>
                                      </p:cBhvr>
                                      <p:to>
                                        <p:strVal val="(#ppt_y+0.4)"/>
                                      </p:to>
                                    </p:set>
                                    <p:anim from="(#ppt_y+0.4)" to="(#ppt_y)" calcmode="lin" valueType="num">
                                      <p:cBhvr>
                                        <p:cTn id="13" dur="1230" accel="100000" fill="hold">
                                          <p:stCondLst>
                                            <p:cond delay="768"/>
                                          </p:stCondLst>
                                        </p:cTn>
                                        <p:tgtEl>
                                          <p:spTgt spid="10035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00355">
                                            <p:txEl>
                                              <p:pRg st="0" end="0"/>
                                            </p:txEl>
                                          </p:spTgt>
                                        </p:tgtEl>
                                        <p:attrNameLst>
                                          <p:attrName>style.visibility</p:attrName>
                                        </p:attrNameLst>
                                      </p:cBhvr>
                                      <p:to>
                                        <p:strVal val="visible"/>
                                      </p:to>
                                    </p:set>
                                    <p:anim calcmode="lin" valueType="num">
                                      <p:cBhvr>
                                        <p:cTn id="18" dur="500" fill="hold"/>
                                        <p:tgtEl>
                                          <p:spTgt spid="10035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035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0355">
                                            <p:txEl>
                                              <p:pRg st="0" end="0"/>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100355">
                                            <p:txEl>
                                              <p:pRg st="1" end="1"/>
                                            </p:txEl>
                                          </p:spTgt>
                                        </p:tgtEl>
                                        <p:attrNameLst>
                                          <p:attrName>style.visibility</p:attrName>
                                        </p:attrNameLst>
                                      </p:cBhvr>
                                      <p:to>
                                        <p:strVal val="visible"/>
                                      </p:to>
                                    </p:set>
                                    <p:anim calcmode="lin" valueType="num">
                                      <p:cBhvr>
                                        <p:cTn id="23" dur="500" fill="hold"/>
                                        <p:tgtEl>
                                          <p:spTgt spid="10035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0355">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0355">
                                            <p:txEl>
                                              <p:pRg st="1" end="1"/>
                                            </p:txEl>
                                          </p:spTgt>
                                        </p:tgtEl>
                                      </p:cBhvr>
                                    </p:animEffect>
                                  </p:childTnLst>
                                </p:cTn>
                              </p:par>
                              <p:par>
                                <p:cTn id="26" presetID="53" presetClass="entr" presetSubtype="0" fill="hold" nodeType="withEffect">
                                  <p:stCondLst>
                                    <p:cond delay="0"/>
                                  </p:stCondLst>
                                  <p:childTnLst>
                                    <p:set>
                                      <p:cBhvr>
                                        <p:cTn id="27" dur="1" fill="hold">
                                          <p:stCondLst>
                                            <p:cond delay="0"/>
                                          </p:stCondLst>
                                        </p:cTn>
                                        <p:tgtEl>
                                          <p:spTgt spid="100355">
                                            <p:txEl>
                                              <p:pRg st="2" end="2"/>
                                            </p:txEl>
                                          </p:spTgt>
                                        </p:tgtEl>
                                        <p:attrNameLst>
                                          <p:attrName>style.visibility</p:attrName>
                                        </p:attrNameLst>
                                      </p:cBhvr>
                                      <p:to>
                                        <p:strVal val="visible"/>
                                      </p:to>
                                    </p:set>
                                    <p:anim calcmode="lin" valueType="num">
                                      <p:cBhvr>
                                        <p:cTn id="28" dur="500" fill="hold"/>
                                        <p:tgtEl>
                                          <p:spTgt spid="10035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035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0355">
                                            <p:txEl>
                                              <p:pRg st="2" end="2"/>
                                            </p:txEl>
                                          </p:spTgt>
                                        </p:tgtEl>
                                      </p:cBhvr>
                                    </p:animEffect>
                                  </p:childTnLst>
                                </p:cTn>
                              </p:par>
                              <p:par>
                                <p:cTn id="31" presetID="53" presetClass="entr" presetSubtype="0" fill="hold" nodeType="withEffect">
                                  <p:stCondLst>
                                    <p:cond delay="0"/>
                                  </p:stCondLst>
                                  <p:childTnLst>
                                    <p:set>
                                      <p:cBhvr>
                                        <p:cTn id="32" dur="1" fill="hold">
                                          <p:stCondLst>
                                            <p:cond delay="0"/>
                                          </p:stCondLst>
                                        </p:cTn>
                                        <p:tgtEl>
                                          <p:spTgt spid="100355">
                                            <p:txEl>
                                              <p:pRg st="3" end="3"/>
                                            </p:txEl>
                                          </p:spTgt>
                                        </p:tgtEl>
                                        <p:attrNameLst>
                                          <p:attrName>style.visibility</p:attrName>
                                        </p:attrNameLst>
                                      </p:cBhvr>
                                      <p:to>
                                        <p:strVal val="visible"/>
                                      </p:to>
                                    </p:set>
                                    <p:anim calcmode="lin" valueType="num">
                                      <p:cBhvr>
                                        <p:cTn id="33" dur="500" fill="hold"/>
                                        <p:tgtEl>
                                          <p:spTgt spid="10035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035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0355">
                                            <p:txEl>
                                              <p:pRg st="3" end="3"/>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100355">
                                            <p:txEl>
                                              <p:pRg st="4" end="4"/>
                                            </p:txEl>
                                          </p:spTgt>
                                        </p:tgtEl>
                                        <p:attrNameLst>
                                          <p:attrName>style.visibility</p:attrName>
                                        </p:attrNameLst>
                                      </p:cBhvr>
                                      <p:to>
                                        <p:strVal val="visible"/>
                                      </p:to>
                                    </p:set>
                                    <p:anim calcmode="lin" valueType="num">
                                      <p:cBhvr>
                                        <p:cTn id="38" dur="500" fill="hold"/>
                                        <p:tgtEl>
                                          <p:spTgt spid="100355">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0355">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tmplLst>
          <p:tmpl lvl="1">
            <p:tnLst>
              <p:par>
                <p:cTn presetID="53" presetClass="entr" presetSubtype="0" fill="hold" nodeType="clickEffect">
                  <p:stCondLst>
                    <p:cond delay="0"/>
                  </p:stCondLst>
                  <p:childTnLst>
                    <p:set>
                      <p:cBhvr>
                        <p:cTn dur="1" fill="hold">
                          <p:stCondLst>
                            <p:cond delay="0"/>
                          </p:stCondLst>
                        </p:cTn>
                        <p:tgtEl>
                          <p:spTgt spid="100355"/>
                        </p:tgtEl>
                        <p:attrNameLst>
                          <p:attrName>style.visibility</p:attrName>
                        </p:attrNameLst>
                      </p:cBhvr>
                      <p:to>
                        <p:strVal val="visible"/>
                      </p:to>
                    </p:set>
                    <p:anim calcmode="lin" valueType="num">
                      <p:cBhvr>
                        <p:cTn dur="500" fill="hold"/>
                        <p:tgtEl>
                          <p:spTgt spid="100355"/>
                        </p:tgtEl>
                        <p:attrNameLst>
                          <p:attrName>ppt_w</p:attrName>
                        </p:attrNameLst>
                      </p:cBhvr>
                      <p:tavLst>
                        <p:tav tm="0">
                          <p:val>
                            <p:fltVal val="0"/>
                          </p:val>
                        </p:tav>
                        <p:tav tm="100000">
                          <p:val>
                            <p:strVal val="#ppt_w"/>
                          </p:val>
                        </p:tav>
                      </p:tavLst>
                    </p:anim>
                    <p:anim calcmode="lin" valueType="num">
                      <p:cBhvr>
                        <p:cTn dur="500" fill="hold"/>
                        <p:tgtEl>
                          <p:spTgt spid="100355"/>
                        </p:tgtEl>
                        <p:attrNameLst>
                          <p:attrName>ppt_h</p:attrName>
                        </p:attrNameLst>
                      </p:cBhvr>
                      <p:tavLst>
                        <p:tav tm="0">
                          <p:val>
                            <p:fltVal val="0"/>
                          </p:val>
                        </p:tav>
                        <p:tav tm="100000">
                          <p:val>
                            <p:strVal val="#ppt_h"/>
                          </p:val>
                        </p:tav>
                      </p:tavLst>
                    </p:anim>
                    <p:animEffect transition="in" filter="fade">
                      <p:cBhvr>
                        <p:cTn dur="500"/>
                        <p:tgtEl>
                          <p:spTgt spid="100355"/>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0355"/>
                        </p:tgtEl>
                        <p:attrNameLst>
                          <p:attrName>style.visibility</p:attrName>
                        </p:attrNameLst>
                      </p:cBhvr>
                      <p:to>
                        <p:strVal val="visible"/>
                      </p:to>
                    </p:set>
                    <p:anim calcmode="lin" valueType="num">
                      <p:cBhvr>
                        <p:cTn dur="500" fill="hold"/>
                        <p:tgtEl>
                          <p:spTgt spid="100355"/>
                        </p:tgtEl>
                        <p:attrNameLst>
                          <p:attrName>ppt_w</p:attrName>
                        </p:attrNameLst>
                      </p:cBhvr>
                      <p:tavLst>
                        <p:tav tm="0">
                          <p:val>
                            <p:fltVal val="0"/>
                          </p:val>
                        </p:tav>
                        <p:tav tm="100000">
                          <p:val>
                            <p:strVal val="#ppt_w"/>
                          </p:val>
                        </p:tav>
                      </p:tavLst>
                    </p:anim>
                    <p:anim calcmode="lin" valueType="num">
                      <p:cBhvr>
                        <p:cTn dur="500" fill="hold"/>
                        <p:tgtEl>
                          <p:spTgt spid="100355"/>
                        </p:tgtEl>
                        <p:attrNameLst>
                          <p:attrName>ppt_h</p:attrName>
                        </p:attrNameLst>
                      </p:cBhvr>
                      <p:tavLst>
                        <p:tav tm="0">
                          <p:val>
                            <p:fltVal val="0"/>
                          </p:val>
                        </p:tav>
                        <p:tav tm="100000">
                          <p:val>
                            <p:strVal val="#ppt_h"/>
                          </p:val>
                        </p:tav>
                      </p:tavLst>
                    </p:anim>
                    <p:animEffect transition="in" filter="fade">
                      <p:cBhvr>
                        <p:cTn dur="500"/>
                        <p:tgtEl>
                          <p:spTgt spid="100355"/>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0355"/>
                        </p:tgtEl>
                        <p:attrNameLst>
                          <p:attrName>style.visibility</p:attrName>
                        </p:attrNameLst>
                      </p:cBhvr>
                      <p:to>
                        <p:strVal val="visible"/>
                      </p:to>
                    </p:set>
                    <p:anim calcmode="lin" valueType="num">
                      <p:cBhvr>
                        <p:cTn dur="500" fill="hold"/>
                        <p:tgtEl>
                          <p:spTgt spid="100355"/>
                        </p:tgtEl>
                        <p:attrNameLst>
                          <p:attrName>ppt_w</p:attrName>
                        </p:attrNameLst>
                      </p:cBhvr>
                      <p:tavLst>
                        <p:tav tm="0">
                          <p:val>
                            <p:fltVal val="0"/>
                          </p:val>
                        </p:tav>
                        <p:tav tm="100000">
                          <p:val>
                            <p:strVal val="#ppt_w"/>
                          </p:val>
                        </p:tav>
                      </p:tavLst>
                    </p:anim>
                    <p:anim calcmode="lin" valueType="num">
                      <p:cBhvr>
                        <p:cTn dur="500" fill="hold"/>
                        <p:tgtEl>
                          <p:spTgt spid="100355"/>
                        </p:tgtEl>
                        <p:attrNameLst>
                          <p:attrName>ppt_h</p:attrName>
                        </p:attrNameLst>
                      </p:cBhvr>
                      <p:tavLst>
                        <p:tav tm="0">
                          <p:val>
                            <p:fltVal val="0"/>
                          </p:val>
                        </p:tav>
                        <p:tav tm="100000">
                          <p:val>
                            <p:strVal val="#ppt_h"/>
                          </p:val>
                        </p:tav>
                      </p:tavLst>
                    </p:anim>
                    <p:animEffect transition="in" filter="fade">
                      <p:cBhvr>
                        <p:cTn dur="500"/>
                        <p:tgtEl>
                          <p:spTgt spid="100355"/>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0355"/>
                        </p:tgtEl>
                        <p:attrNameLst>
                          <p:attrName>style.visibility</p:attrName>
                        </p:attrNameLst>
                      </p:cBhvr>
                      <p:to>
                        <p:strVal val="visible"/>
                      </p:to>
                    </p:set>
                    <p:anim calcmode="lin" valueType="num">
                      <p:cBhvr>
                        <p:cTn dur="500" fill="hold"/>
                        <p:tgtEl>
                          <p:spTgt spid="100355"/>
                        </p:tgtEl>
                        <p:attrNameLst>
                          <p:attrName>ppt_w</p:attrName>
                        </p:attrNameLst>
                      </p:cBhvr>
                      <p:tavLst>
                        <p:tav tm="0">
                          <p:val>
                            <p:fltVal val="0"/>
                          </p:val>
                        </p:tav>
                        <p:tav tm="100000">
                          <p:val>
                            <p:strVal val="#ppt_w"/>
                          </p:val>
                        </p:tav>
                      </p:tavLst>
                    </p:anim>
                    <p:anim calcmode="lin" valueType="num">
                      <p:cBhvr>
                        <p:cTn dur="500" fill="hold"/>
                        <p:tgtEl>
                          <p:spTgt spid="100355"/>
                        </p:tgtEl>
                        <p:attrNameLst>
                          <p:attrName>ppt_h</p:attrName>
                        </p:attrNameLst>
                      </p:cBhvr>
                      <p:tavLst>
                        <p:tav tm="0">
                          <p:val>
                            <p:fltVal val="0"/>
                          </p:val>
                        </p:tav>
                        <p:tav tm="100000">
                          <p:val>
                            <p:strVal val="#ppt_h"/>
                          </p:val>
                        </p:tav>
                      </p:tavLst>
                    </p:anim>
                    <p:animEffect transition="in" filter="fade">
                      <p:cBhvr>
                        <p:cTn dur="500"/>
                        <p:tgtEl>
                          <p:spTgt spid="100355"/>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0355"/>
                        </p:tgtEl>
                        <p:attrNameLst>
                          <p:attrName>style.visibility</p:attrName>
                        </p:attrNameLst>
                      </p:cBhvr>
                      <p:to>
                        <p:strVal val="visible"/>
                      </p:to>
                    </p:set>
                    <p:anim calcmode="lin" valueType="num">
                      <p:cBhvr>
                        <p:cTn dur="500" fill="hold"/>
                        <p:tgtEl>
                          <p:spTgt spid="100355"/>
                        </p:tgtEl>
                        <p:attrNameLst>
                          <p:attrName>ppt_w</p:attrName>
                        </p:attrNameLst>
                      </p:cBhvr>
                      <p:tavLst>
                        <p:tav tm="0">
                          <p:val>
                            <p:fltVal val="0"/>
                          </p:val>
                        </p:tav>
                        <p:tav tm="100000">
                          <p:val>
                            <p:strVal val="#ppt_w"/>
                          </p:val>
                        </p:tav>
                      </p:tavLst>
                    </p:anim>
                    <p:anim calcmode="lin" valueType="num">
                      <p:cBhvr>
                        <p:cTn dur="500" fill="hold"/>
                        <p:tgtEl>
                          <p:spTgt spid="100355"/>
                        </p:tgtEl>
                        <p:attrNameLst>
                          <p:attrName>ppt_h</p:attrName>
                        </p:attrNameLst>
                      </p:cBhvr>
                      <p:tavLst>
                        <p:tav tm="0">
                          <p:val>
                            <p:fltVal val="0"/>
                          </p:val>
                        </p:tav>
                        <p:tav tm="100000">
                          <p:val>
                            <p:strVal val="#ppt_h"/>
                          </p:val>
                        </p:tav>
                      </p:tavLst>
                    </p:anim>
                    <p:animEffect transition="in" filter="fade">
                      <p:cBhvr>
                        <p:cTn dur="500"/>
                        <p:tgtEl>
                          <p:spTgt spid="100355"/>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xmlns="" id="{86A3A5FD-A202-B2C0-0D5F-D82DCFA3F12D}"/>
              </a:ext>
            </a:extLst>
          </p:cNvPr>
          <p:cNvGrpSpPr>
            <a:grpSpLocks/>
          </p:cNvGrpSpPr>
          <p:nvPr/>
        </p:nvGrpSpPr>
        <p:grpSpPr bwMode="auto">
          <a:xfrm>
            <a:off x="0" y="0"/>
            <a:ext cx="7620000" cy="6858000"/>
            <a:chOff x="0" y="0"/>
            <a:chExt cx="4800" cy="4320"/>
          </a:xfrm>
        </p:grpSpPr>
        <p:grpSp>
          <p:nvGrpSpPr>
            <p:cNvPr id="2056" name="Group 3">
              <a:extLst>
                <a:ext uri="{FF2B5EF4-FFF2-40B4-BE49-F238E27FC236}">
                  <a16:creationId xmlns:a16="http://schemas.microsoft.com/office/drawing/2014/main" xmlns="" id="{918DFD09-0971-726D-9490-B33A1074978C}"/>
                </a:ext>
              </a:extLst>
            </p:cNvPr>
            <p:cNvGrpSpPr>
              <a:grpSpLocks/>
            </p:cNvGrpSpPr>
            <p:nvPr userDrawn="1"/>
          </p:nvGrpSpPr>
          <p:grpSpPr bwMode="auto">
            <a:xfrm>
              <a:off x="0" y="0"/>
              <a:ext cx="2016" cy="4320"/>
              <a:chOff x="0" y="0"/>
              <a:chExt cx="2016" cy="4320"/>
            </a:xfrm>
          </p:grpSpPr>
          <p:sp>
            <p:nvSpPr>
              <p:cNvPr id="2060" name="Rectangle 4">
                <a:extLst>
                  <a:ext uri="{FF2B5EF4-FFF2-40B4-BE49-F238E27FC236}">
                    <a16:creationId xmlns:a16="http://schemas.microsoft.com/office/drawing/2014/main" xmlns="" id="{5D62740C-41CF-E1D0-A280-56E8870666AD}"/>
                  </a:ext>
                </a:extLst>
              </p:cNvPr>
              <p:cNvSpPr>
                <a:spLocks noChangeArrowheads="1"/>
              </p:cNvSpPr>
              <p:nvPr userDrawn="1"/>
            </p:nvSpPr>
            <p:spPr bwMode="auto">
              <a:xfrm>
                <a:off x="0" y="0"/>
                <a:ext cx="480" cy="4320"/>
              </a:xfrm>
              <a:prstGeom prst="rect">
                <a:avLst/>
              </a:prstGeom>
              <a:solidFill>
                <a:schemeClr val="accent2"/>
              </a:solidFill>
              <a:ln>
                <a:noFill/>
              </a:ln>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ru-RU">
                  <a:solidFill>
                    <a:srgbClr val="003366"/>
                  </a:solidFill>
                </a:endParaRPr>
              </a:p>
            </p:txBody>
          </p:sp>
          <p:sp>
            <p:nvSpPr>
              <p:cNvPr id="2061" name="Freeform 5">
                <a:extLst>
                  <a:ext uri="{FF2B5EF4-FFF2-40B4-BE49-F238E27FC236}">
                    <a16:creationId xmlns:a16="http://schemas.microsoft.com/office/drawing/2014/main" xmlns="" id="{A6F8EEA3-136A-B5D5-B702-AF7B86688EBB}"/>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x-none"/>
              </a:p>
            </p:txBody>
          </p:sp>
        </p:grpSp>
        <p:grpSp>
          <p:nvGrpSpPr>
            <p:cNvPr id="2057" name="Group 6">
              <a:extLst>
                <a:ext uri="{FF2B5EF4-FFF2-40B4-BE49-F238E27FC236}">
                  <a16:creationId xmlns:a16="http://schemas.microsoft.com/office/drawing/2014/main" xmlns="" id="{D0EBC5E1-A174-FDD7-8AB2-7B6AAEE9CAD5}"/>
                </a:ext>
              </a:extLst>
            </p:cNvPr>
            <p:cNvGrpSpPr>
              <a:grpSpLocks/>
            </p:cNvGrpSpPr>
            <p:nvPr/>
          </p:nvGrpSpPr>
          <p:grpSpPr bwMode="auto">
            <a:xfrm>
              <a:off x="144" y="1248"/>
              <a:ext cx="4656" cy="201"/>
              <a:chOff x="144" y="1248"/>
              <a:chExt cx="4656" cy="201"/>
            </a:xfrm>
          </p:grpSpPr>
          <p:sp>
            <p:nvSpPr>
              <p:cNvPr id="2058" name="AutoShape 7">
                <a:extLst>
                  <a:ext uri="{FF2B5EF4-FFF2-40B4-BE49-F238E27FC236}">
                    <a16:creationId xmlns:a16="http://schemas.microsoft.com/office/drawing/2014/main" xmlns="" id="{7FFAB9F8-D490-306A-0BBF-017C4BDB7E74}"/>
                  </a:ext>
                </a:extLst>
              </p:cNvPr>
              <p:cNvSpPr>
                <a:spLocks noChangeArrowheads="1"/>
              </p:cNvSpPr>
              <p:nvPr/>
            </p:nvSpPr>
            <p:spPr bwMode="auto">
              <a:xfrm>
                <a:off x="384" y="1248"/>
                <a:ext cx="4416" cy="200"/>
              </a:xfrm>
              <a:prstGeom prst="roundRect">
                <a:avLst>
                  <a:gd name="adj" fmla="val 0"/>
                </a:avLst>
              </a:prstGeom>
              <a:solidFill>
                <a:schemeClr val="hlink"/>
              </a:solidFill>
              <a:ln>
                <a:noFill/>
              </a:ln>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ru-RU">
                  <a:solidFill>
                    <a:srgbClr val="003366"/>
                  </a:solidFill>
                </a:endParaRPr>
              </a:p>
            </p:txBody>
          </p:sp>
          <p:sp>
            <p:nvSpPr>
              <p:cNvPr id="2059" name="AutoShape 8">
                <a:extLst>
                  <a:ext uri="{FF2B5EF4-FFF2-40B4-BE49-F238E27FC236}">
                    <a16:creationId xmlns:a16="http://schemas.microsoft.com/office/drawing/2014/main" xmlns="" id="{3FF58809-FB99-9F21-2ABD-9C49F9EC3414}"/>
                  </a:ext>
                </a:extLst>
              </p:cNvPr>
              <p:cNvSpPr>
                <a:spLocks noChangeArrowheads="1"/>
              </p:cNvSpPr>
              <p:nvPr/>
            </p:nvSpPr>
            <p:spPr bwMode="auto">
              <a:xfrm flipH="1">
                <a:off x="144" y="1248"/>
                <a:ext cx="248" cy="201"/>
              </a:xfrm>
              <a:prstGeom prst="flowChartDelay">
                <a:avLst/>
              </a:prstGeom>
              <a:solidFill>
                <a:schemeClr val="hlink"/>
              </a:solidFill>
              <a:ln>
                <a:noFill/>
              </a:ln>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ru-RU">
                  <a:solidFill>
                    <a:srgbClr val="003366"/>
                  </a:solidFill>
                </a:endParaRPr>
              </a:p>
            </p:txBody>
          </p:sp>
        </p:grpSp>
      </p:grpSp>
      <p:sp>
        <p:nvSpPr>
          <p:cNvPr id="362505" name="AutoShape 9">
            <a:extLst>
              <a:ext uri="{FF2B5EF4-FFF2-40B4-BE49-F238E27FC236}">
                <a16:creationId xmlns:a16="http://schemas.microsoft.com/office/drawing/2014/main" xmlns="" id="{CA8DD692-1B50-66C3-E2D2-6A954EFFC061}"/>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ru-RU" altLang="ru-RU"/>
              <a:t>Образец заголовка</a:t>
            </a:r>
          </a:p>
        </p:txBody>
      </p:sp>
      <p:sp>
        <p:nvSpPr>
          <p:cNvPr id="362506" name="Rectangle 10">
            <a:extLst>
              <a:ext uri="{FF2B5EF4-FFF2-40B4-BE49-F238E27FC236}">
                <a16:creationId xmlns:a16="http://schemas.microsoft.com/office/drawing/2014/main" xmlns="" id="{DFC619B6-649F-11EE-864B-204D244BB337}"/>
              </a:ext>
            </a:extLst>
          </p:cNvPr>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362507" name="Rectangle 11">
            <a:extLst>
              <a:ext uri="{FF2B5EF4-FFF2-40B4-BE49-F238E27FC236}">
                <a16:creationId xmlns:a16="http://schemas.microsoft.com/office/drawing/2014/main" xmlns="" id="{3E0BD709-B5B1-02F6-2213-82DDD8188695}"/>
              </a:ext>
            </a:extLst>
          </p:cNvPr>
          <p:cNvSpPr>
            <a:spLocks noGrp="1" noChangeArrowheads="1"/>
          </p:cNvSpPr>
          <p:nvPr>
            <p:ph type="dt" sz="half" idx="2"/>
          </p:nvPr>
        </p:nvSpPr>
        <p:spPr bwMode="auto">
          <a:xfrm>
            <a:off x="2438400" y="6248400"/>
            <a:ext cx="2130425" cy="4746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3366"/>
                </a:solidFill>
                <a:latin typeface="+mn-lt"/>
                <a:cs typeface="+mn-cs"/>
              </a:defRPr>
            </a:lvl1pPr>
          </a:lstStyle>
          <a:p>
            <a:pPr>
              <a:defRPr/>
            </a:pPr>
            <a:endParaRPr lang="ru-RU"/>
          </a:p>
        </p:txBody>
      </p:sp>
      <p:sp>
        <p:nvSpPr>
          <p:cNvPr id="362508" name="Rectangle 12">
            <a:extLst>
              <a:ext uri="{FF2B5EF4-FFF2-40B4-BE49-F238E27FC236}">
                <a16:creationId xmlns:a16="http://schemas.microsoft.com/office/drawing/2014/main" xmlns="" id="{5577E467-BFA0-0D53-0F86-15C76EF9715F}"/>
              </a:ext>
            </a:extLst>
          </p:cNvPr>
          <p:cNvSpPr>
            <a:spLocks noGrp="1" noChangeArrowheads="1"/>
          </p:cNvSpPr>
          <p:nvPr>
            <p:ph type="ftr" sz="quarter" idx="3"/>
          </p:nvPr>
        </p:nvSpPr>
        <p:spPr bwMode="auto">
          <a:xfrm>
            <a:off x="5791200" y="6248400"/>
            <a:ext cx="2897188" cy="4746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3366"/>
                </a:solidFill>
                <a:latin typeface="+mn-lt"/>
                <a:cs typeface="+mn-cs"/>
              </a:defRPr>
            </a:lvl1pPr>
          </a:lstStyle>
          <a:p>
            <a:pPr>
              <a:defRPr/>
            </a:pPr>
            <a:endParaRPr lang="ru-RU"/>
          </a:p>
        </p:txBody>
      </p:sp>
      <p:sp>
        <p:nvSpPr>
          <p:cNvPr id="362509" name="Rectangle 13">
            <a:extLst>
              <a:ext uri="{FF2B5EF4-FFF2-40B4-BE49-F238E27FC236}">
                <a16:creationId xmlns:a16="http://schemas.microsoft.com/office/drawing/2014/main" xmlns="" id="{FF3BC7C1-126E-FC5A-84F6-E5B10900A09F}"/>
              </a:ext>
            </a:extLst>
          </p:cNvPr>
          <p:cNvSpPr>
            <a:spLocks noGrp="1" noChangeArrowheads="1"/>
          </p:cNvSpPr>
          <p:nvPr>
            <p:ph type="sldNum" sz="quarter" idx="4"/>
          </p:nvPr>
        </p:nvSpPr>
        <p:spPr bwMode="auto">
          <a:xfrm>
            <a:off x="84138" y="6242050"/>
            <a:ext cx="587375" cy="48895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2600" b="1">
                <a:solidFill>
                  <a:srgbClr val="FFFFFF"/>
                </a:solidFill>
                <a:latin typeface="Arial" panose="020B0604020202020204" pitchFamily="34" charset="0"/>
              </a:defRPr>
            </a:lvl1pPr>
          </a:lstStyle>
          <a:p>
            <a:fld id="{D0060461-0982-4217-BF10-21C14C38A1EB}"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598"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362505"/>
                                        </p:tgtEl>
                                        <p:attrNameLst>
                                          <p:attrName>style.visibility</p:attrName>
                                        </p:attrNameLst>
                                      </p:cBhvr>
                                      <p:to>
                                        <p:strVal val="visible"/>
                                      </p:to>
                                    </p:set>
                                    <p:animEffect transition="in" filter="fade">
                                      <p:cBhvr>
                                        <p:cTn id="7" dur="768" decel="100000"/>
                                        <p:tgtEl>
                                          <p:spTgt spid="362505"/>
                                        </p:tgtEl>
                                      </p:cBhvr>
                                    </p:animEffect>
                                    <p:animScale>
                                      <p:cBhvr>
                                        <p:cTn id="8" dur="768" decel="100000"/>
                                        <p:tgtEl>
                                          <p:spTgt spid="362505"/>
                                        </p:tgtEl>
                                      </p:cBhvr>
                                      <p:from x="10000" y="10000"/>
                                      <p:to x="200000" y="450000"/>
                                    </p:animScale>
                                    <p:animScale>
                                      <p:cBhvr>
                                        <p:cTn id="9" dur="1230" accel="100000" fill="hold">
                                          <p:stCondLst>
                                            <p:cond delay="768"/>
                                          </p:stCondLst>
                                        </p:cTn>
                                        <p:tgtEl>
                                          <p:spTgt spid="362505"/>
                                        </p:tgtEl>
                                      </p:cBhvr>
                                      <p:from x="200000" y="450000"/>
                                      <p:to x="100000" y="100000"/>
                                    </p:animScale>
                                    <p:set>
                                      <p:cBhvr>
                                        <p:cTn id="10" dur="768" fill="hold"/>
                                        <p:tgtEl>
                                          <p:spTgt spid="362505"/>
                                        </p:tgtEl>
                                        <p:attrNameLst>
                                          <p:attrName>ppt_x</p:attrName>
                                        </p:attrNameLst>
                                      </p:cBhvr>
                                      <p:to>
                                        <p:strVal val="(0.5)"/>
                                      </p:to>
                                    </p:set>
                                    <p:anim from="(0.5)" to="(#ppt_x)" calcmode="lin" valueType="num">
                                      <p:cBhvr>
                                        <p:cTn id="11" dur="1230" accel="100000" fill="hold">
                                          <p:stCondLst>
                                            <p:cond delay="768"/>
                                          </p:stCondLst>
                                        </p:cTn>
                                        <p:tgtEl>
                                          <p:spTgt spid="362505"/>
                                        </p:tgtEl>
                                        <p:attrNameLst>
                                          <p:attrName>ppt_x</p:attrName>
                                        </p:attrNameLst>
                                      </p:cBhvr>
                                    </p:anim>
                                    <p:set>
                                      <p:cBhvr>
                                        <p:cTn id="12" dur="768" fill="hold"/>
                                        <p:tgtEl>
                                          <p:spTgt spid="362505"/>
                                        </p:tgtEl>
                                        <p:attrNameLst>
                                          <p:attrName>ppt_y</p:attrName>
                                        </p:attrNameLst>
                                      </p:cBhvr>
                                      <p:to>
                                        <p:strVal val="(#ppt_y+0.4)"/>
                                      </p:to>
                                    </p:set>
                                    <p:anim from="(#ppt_y+0.4)" to="(#ppt_y)" calcmode="lin" valueType="num">
                                      <p:cBhvr>
                                        <p:cTn id="13" dur="1230" accel="100000" fill="hold">
                                          <p:stCondLst>
                                            <p:cond delay="768"/>
                                          </p:stCondLst>
                                        </p:cTn>
                                        <p:tgtEl>
                                          <p:spTgt spid="36250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362506">
                                            <p:txEl>
                                              <p:pRg st="0" end="0"/>
                                            </p:txEl>
                                          </p:spTgt>
                                        </p:tgtEl>
                                        <p:attrNameLst>
                                          <p:attrName>style.visibility</p:attrName>
                                        </p:attrNameLst>
                                      </p:cBhvr>
                                      <p:to>
                                        <p:strVal val="visible"/>
                                      </p:to>
                                    </p:set>
                                    <p:anim calcmode="lin" valueType="num">
                                      <p:cBhvr>
                                        <p:cTn id="18" dur="500" fill="hold"/>
                                        <p:tgtEl>
                                          <p:spTgt spid="362506">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62506">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62506">
                                            <p:txEl>
                                              <p:pRg st="0" end="0"/>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362506">
                                            <p:txEl>
                                              <p:pRg st="1" end="1"/>
                                            </p:txEl>
                                          </p:spTgt>
                                        </p:tgtEl>
                                        <p:attrNameLst>
                                          <p:attrName>style.visibility</p:attrName>
                                        </p:attrNameLst>
                                      </p:cBhvr>
                                      <p:to>
                                        <p:strVal val="visible"/>
                                      </p:to>
                                    </p:set>
                                    <p:anim calcmode="lin" valueType="num">
                                      <p:cBhvr>
                                        <p:cTn id="23" dur="500" fill="hold"/>
                                        <p:tgtEl>
                                          <p:spTgt spid="362506">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62506">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62506">
                                            <p:txEl>
                                              <p:pRg st="1" end="1"/>
                                            </p:txEl>
                                          </p:spTgt>
                                        </p:tgtEl>
                                      </p:cBhvr>
                                    </p:animEffect>
                                  </p:childTnLst>
                                </p:cTn>
                              </p:par>
                              <p:par>
                                <p:cTn id="26" presetID="53" presetClass="entr" presetSubtype="0" fill="hold" nodeType="withEffect">
                                  <p:stCondLst>
                                    <p:cond delay="0"/>
                                  </p:stCondLst>
                                  <p:childTnLst>
                                    <p:set>
                                      <p:cBhvr>
                                        <p:cTn id="27" dur="1" fill="hold">
                                          <p:stCondLst>
                                            <p:cond delay="0"/>
                                          </p:stCondLst>
                                        </p:cTn>
                                        <p:tgtEl>
                                          <p:spTgt spid="362506">
                                            <p:txEl>
                                              <p:pRg st="2" end="2"/>
                                            </p:txEl>
                                          </p:spTgt>
                                        </p:tgtEl>
                                        <p:attrNameLst>
                                          <p:attrName>style.visibility</p:attrName>
                                        </p:attrNameLst>
                                      </p:cBhvr>
                                      <p:to>
                                        <p:strVal val="visible"/>
                                      </p:to>
                                    </p:set>
                                    <p:anim calcmode="lin" valueType="num">
                                      <p:cBhvr>
                                        <p:cTn id="28" dur="500" fill="hold"/>
                                        <p:tgtEl>
                                          <p:spTgt spid="36250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6250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62506">
                                            <p:txEl>
                                              <p:pRg st="2" end="2"/>
                                            </p:txEl>
                                          </p:spTgt>
                                        </p:tgtEl>
                                      </p:cBhvr>
                                    </p:animEffect>
                                  </p:childTnLst>
                                </p:cTn>
                              </p:par>
                              <p:par>
                                <p:cTn id="31" presetID="53" presetClass="entr" presetSubtype="0" fill="hold" nodeType="withEffect">
                                  <p:stCondLst>
                                    <p:cond delay="0"/>
                                  </p:stCondLst>
                                  <p:childTnLst>
                                    <p:set>
                                      <p:cBhvr>
                                        <p:cTn id="32" dur="1" fill="hold">
                                          <p:stCondLst>
                                            <p:cond delay="0"/>
                                          </p:stCondLst>
                                        </p:cTn>
                                        <p:tgtEl>
                                          <p:spTgt spid="362506">
                                            <p:txEl>
                                              <p:pRg st="3" end="3"/>
                                            </p:txEl>
                                          </p:spTgt>
                                        </p:tgtEl>
                                        <p:attrNameLst>
                                          <p:attrName>style.visibility</p:attrName>
                                        </p:attrNameLst>
                                      </p:cBhvr>
                                      <p:to>
                                        <p:strVal val="visible"/>
                                      </p:to>
                                    </p:set>
                                    <p:anim calcmode="lin" valueType="num">
                                      <p:cBhvr>
                                        <p:cTn id="33" dur="500" fill="hold"/>
                                        <p:tgtEl>
                                          <p:spTgt spid="36250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6250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62506">
                                            <p:txEl>
                                              <p:pRg st="3" end="3"/>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362506">
                                            <p:txEl>
                                              <p:pRg st="4" end="4"/>
                                            </p:txEl>
                                          </p:spTgt>
                                        </p:tgtEl>
                                        <p:attrNameLst>
                                          <p:attrName>style.visibility</p:attrName>
                                        </p:attrNameLst>
                                      </p:cBhvr>
                                      <p:to>
                                        <p:strVal val="visible"/>
                                      </p:to>
                                    </p:set>
                                    <p:anim calcmode="lin" valueType="num">
                                      <p:cBhvr>
                                        <p:cTn id="38" dur="500" fill="hold"/>
                                        <p:tgtEl>
                                          <p:spTgt spid="362506">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62506">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625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5" grpId="0"/>
      <p:bldP spid="362506" grpId="0" build="p">
        <p:tmplLst>
          <p:tmpl lvl="1">
            <p:tnLst>
              <p:par>
                <p:cTn presetID="53" presetClass="entr" presetSubtype="0" fill="hold" nodeType="clickEffect">
                  <p:stCondLst>
                    <p:cond delay="0"/>
                  </p:stCondLst>
                  <p:childTnLst>
                    <p:set>
                      <p:cBhvr>
                        <p:cTn dur="1" fill="hold">
                          <p:stCondLst>
                            <p:cond delay="0"/>
                          </p:stCondLst>
                        </p:cTn>
                        <p:tgtEl>
                          <p:spTgt spid="362506"/>
                        </p:tgtEl>
                        <p:attrNameLst>
                          <p:attrName>style.visibility</p:attrName>
                        </p:attrNameLst>
                      </p:cBhvr>
                      <p:to>
                        <p:strVal val="visible"/>
                      </p:to>
                    </p:set>
                    <p:anim calcmode="lin" valueType="num">
                      <p:cBhvr>
                        <p:cTn dur="500" fill="hold"/>
                        <p:tgtEl>
                          <p:spTgt spid="362506"/>
                        </p:tgtEl>
                        <p:attrNameLst>
                          <p:attrName>ppt_w</p:attrName>
                        </p:attrNameLst>
                      </p:cBhvr>
                      <p:tavLst>
                        <p:tav tm="0">
                          <p:val>
                            <p:fltVal val="0"/>
                          </p:val>
                        </p:tav>
                        <p:tav tm="100000">
                          <p:val>
                            <p:strVal val="#ppt_w"/>
                          </p:val>
                        </p:tav>
                      </p:tavLst>
                    </p:anim>
                    <p:anim calcmode="lin" valueType="num">
                      <p:cBhvr>
                        <p:cTn dur="500" fill="hold"/>
                        <p:tgtEl>
                          <p:spTgt spid="362506"/>
                        </p:tgtEl>
                        <p:attrNameLst>
                          <p:attrName>ppt_h</p:attrName>
                        </p:attrNameLst>
                      </p:cBhvr>
                      <p:tavLst>
                        <p:tav tm="0">
                          <p:val>
                            <p:fltVal val="0"/>
                          </p:val>
                        </p:tav>
                        <p:tav tm="100000">
                          <p:val>
                            <p:strVal val="#ppt_h"/>
                          </p:val>
                        </p:tav>
                      </p:tavLst>
                    </p:anim>
                    <p:animEffect transition="in" filter="fade">
                      <p:cBhvr>
                        <p:cTn dur="500"/>
                        <p:tgtEl>
                          <p:spTgt spid="362506"/>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362506"/>
                        </p:tgtEl>
                        <p:attrNameLst>
                          <p:attrName>style.visibility</p:attrName>
                        </p:attrNameLst>
                      </p:cBhvr>
                      <p:to>
                        <p:strVal val="visible"/>
                      </p:to>
                    </p:set>
                    <p:anim calcmode="lin" valueType="num">
                      <p:cBhvr>
                        <p:cTn dur="500" fill="hold"/>
                        <p:tgtEl>
                          <p:spTgt spid="362506"/>
                        </p:tgtEl>
                        <p:attrNameLst>
                          <p:attrName>ppt_w</p:attrName>
                        </p:attrNameLst>
                      </p:cBhvr>
                      <p:tavLst>
                        <p:tav tm="0">
                          <p:val>
                            <p:fltVal val="0"/>
                          </p:val>
                        </p:tav>
                        <p:tav tm="100000">
                          <p:val>
                            <p:strVal val="#ppt_w"/>
                          </p:val>
                        </p:tav>
                      </p:tavLst>
                    </p:anim>
                    <p:anim calcmode="lin" valueType="num">
                      <p:cBhvr>
                        <p:cTn dur="500" fill="hold"/>
                        <p:tgtEl>
                          <p:spTgt spid="362506"/>
                        </p:tgtEl>
                        <p:attrNameLst>
                          <p:attrName>ppt_h</p:attrName>
                        </p:attrNameLst>
                      </p:cBhvr>
                      <p:tavLst>
                        <p:tav tm="0">
                          <p:val>
                            <p:fltVal val="0"/>
                          </p:val>
                        </p:tav>
                        <p:tav tm="100000">
                          <p:val>
                            <p:strVal val="#ppt_h"/>
                          </p:val>
                        </p:tav>
                      </p:tavLst>
                    </p:anim>
                    <p:animEffect transition="in" filter="fade">
                      <p:cBhvr>
                        <p:cTn dur="500"/>
                        <p:tgtEl>
                          <p:spTgt spid="362506"/>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362506"/>
                        </p:tgtEl>
                        <p:attrNameLst>
                          <p:attrName>style.visibility</p:attrName>
                        </p:attrNameLst>
                      </p:cBhvr>
                      <p:to>
                        <p:strVal val="visible"/>
                      </p:to>
                    </p:set>
                    <p:anim calcmode="lin" valueType="num">
                      <p:cBhvr>
                        <p:cTn dur="500" fill="hold"/>
                        <p:tgtEl>
                          <p:spTgt spid="362506"/>
                        </p:tgtEl>
                        <p:attrNameLst>
                          <p:attrName>ppt_w</p:attrName>
                        </p:attrNameLst>
                      </p:cBhvr>
                      <p:tavLst>
                        <p:tav tm="0">
                          <p:val>
                            <p:fltVal val="0"/>
                          </p:val>
                        </p:tav>
                        <p:tav tm="100000">
                          <p:val>
                            <p:strVal val="#ppt_w"/>
                          </p:val>
                        </p:tav>
                      </p:tavLst>
                    </p:anim>
                    <p:anim calcmode="lin" valueType="num">
                      <p:cBhvr>
                        <p:cTn dur="500" fill="hold"/>
                        <p:tgtEl>
                          <p:spTgt spid="362506"/>
                        </p:tgtEl>
                        <p:attrNameLst>
                          <p:attrName>ppt_h</p:attrName>
                        </p:attrNameLst>
                      </p:cBhvr>
                      <p:tavLst>
                        <p:tav tm="0">
                          <p:val>
                            <p:fltVal val="0"/>
                          </p:val>
                        </p:tav>
                        <p:tav tm="100000">
                          <p:val>
                            <p:strVal val="#ppt_h"/>
                          </p:val>
                        </p:tav>
                      </p:tavLst>
                    </p:anim>
                    <p:animEffect transition="in" filter="fade">
                      <p:cBhvr>
                        <p:cTn dur="500"/>
                        <p:tgtEl>
                          <p:spTgt spid="362506"/>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362506"/>
                        </p:tgtEl>
                        <p:attrNameLst>
                          <p:attrName>style.visibility</p:attrName>
                        </p:attrNameLst>
                      </p:cBhvr>
                      <p:to>
                        <p:strVal val="visible"/>
                      </p:to>
                    </p:set>
                    <p:anim calcmode="lin" valueType="num">
                      <p:cBhvr>
                        <p:cTn dur="500" fill="hold"/>
                        <p:tgtEl>
                          <p:spTgt spid="362506"/>
                        </p:tgtEl>
                        <p:attrNameLst>
                          <p:attrName>ppt_w</p:attrName>
                        </p:attrNameLst>
                      </p:cBhvr>
                      <p:tavLst>
                        <p:tav tm="0">
                          <p:val>
                            <p:fltVal val="0"/>
                          </p:val>
                        </p:tav>
                        <p:tav tm="100000">
                          <p:val>
                            <p:strVal val="#ppt_w"/>
                          </p:val>
                        </p:tav>
                      </p:tavLst>
                    </p:anim>
                    <p:anim calcmode="lin" valueType="num">
                      <p:cBhvr>
                        <p:cTn dur="500" fill="hold"/>
                        <p:tgtEl>
                          <p:spTgt spid="362506"/>
                        </p:tgtEl>
                        <p:attrNameLst>
                          <p:attrName>ppt_h</p:attrName>
                        </p:attrNameLst>
                      </p:cBhvr>
                      <p:tavLst>
                        <p:tav tm="0">
                          <p:val>
                            <p:fltVal val="0"/>
                          </p:val>
                        </p:tav>
                        <p:tav tm="100000">
                          <p:val>
                            <p:strVal val="#ppt_h"/>
                          </p:val>
                        </p:tav>
                      </p:tavLst>
                    </p:anim>
                    <p:animEffect transition="in" filter="fade">
                      <p:cBhvr>
                        <p:cTn dur="500"/>
                        <p:tgtEl>
                          <p:spTgt spid="362506"/>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362506"/>
                        </p:tgtEl>
                        <p:attrNameLst>
                          <p:attrName>style.visibility</p:attrName>
                        </p:attrNameLst>
                      </p:cBhvr>
                      <p:to>
                        <p:strVal val="visible"/>
                      </p:to>
                    </p:set>
                    <p:anim calcmode="lin" valueType="num">
                      <p:cBhvr>
                        <p:cTn dur="500" fill="hold"/>
                        <p:tgtEl>
                          <p:spTgt spid="362506"/>
                        </p:tgtEl>
                        <p:attrNameLst>
                          <p:attrName>ppt_w</p:attrName>
                        </p:attrNameLst>
                      </p:cBhvr>
                      <p:tavLst>
                        <p:tav tm="0">
                          <p:val>
                            <p:fltVal val="0"/>
                          </p:val>
                        </p:tav>
                        <p:tav tm="100000">
                          <p:val>
                            <p:strVal val="#ppt_w"/>
                          </p:val>
                        </p:tav>
                      </p:tavLst>
                    </p:anim>
                    <p:anim calcmode="lin" valueType="num">
                      <p:cBhvr>
                        <p:cTn dur="500" fill="hold"/>
                        <p:tgtEl>
                          <p:spTgt spid="362506"/>
                        </p:tgtEl>
                        <p:attrNameLst>
                          <p:attrName>ppt_h</p:attrName>
                        </p:attrNameLst>
                      </p:cBhvr>
                      <p:tavLst>
                        <p:tav tm="0">
                          <p:val>
                            <p:fltVal val="0"/>
                          </p:val>
                        </p:tav>
                        <p:tav tm="100000">
                          <p:val>
                            <p:strVal val="#ppt_h"/>
                          </p:val>
                        </p:tav>
                      </p:tavLst>
                    </p:anim>
                    <p:animEffect transition="in" filter="fade">
                      <p:cBhvr>
                        <p:cTn dur="500"/>
                        <p:tgtEl>
                          <p:spTgt spid="362506"/>
                        </p:tgtEl>
                      </p:cBhvr>
                    </p:animEffect>
                  </p:childTnLst>
                </p:cTn>
              </p:par>
            </p:tnLst>
          </p:tmpl>
        </p:tmplLst>
      </p:bldP>
    </p:bldLst>
  </p:timing>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irms@mail.r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a:extLst>
              <a:ext uri="{FF2B5EF4-FFF2-40B4-BE49-F238E27FC236}">
                <a16:creationId xmlns:a16="http://schemas.microsoft.com/office/drawing/2014/main" xmlns="" id="{D5A39D74-1C37-4C15-F626-1028F1CC8CC1}"/>
              </a:ext>
            </a:extLst>
          </p:cNvPr>
          <p:cNvSpPr txBox="1">
            <a:spLocks noChangeArrowheads="1"/>
          </p:cNvSpPr>
          <p:nvPr/>
        </p:nvSpPr>
        <p:spPr bwMode="auto">
          <a:xfrm>
            <a:off x="1219200" y="3276600"/>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ru-RU" sz="1800">
              <a:solidFill>
                <a:srgbClr val="003366"/>
              </a:solidFill>
              <a:latin typeface="Verdana" panose="020B0604030504040204" pitchFamily="34" charset="0"/>
            </a:endParaRPr>
          </a:p>
        </p:txBody>
      </p:sp>
      <p:sp>
        <p:nvSpPr>
          <p:cNvPr id="6147" name="Text Box 20">
            <a:extLst>
              <a:ext uri="{FF2B5EF4-FFF2-40B4-BE49-F238E27FC236}">
                <a16:creationId xmlns:a16="http://schemas.microsoft.com/office/drawing/2014/main" xmlns="" id="{556C027F-A60A-092E-9433-9DF1F5363524}"/>
              </a:ext>
            </a:extLst>
          </p:cNvPr>
          <p:cNvSpPr txBox="1">
            <a:spLocks noChangeArrowheads="1"/>
          </p:cNvSpPr>
          <p:nvPr/>
        </p:nvSpPr>
        <p:spPr bwMode="auto">
          <a:xfrm>
            <a:off x="7842250" y="6381750"/>
            <a:ext cx="1122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1600" b="1" dirty="0">
                <a:solidFill>
                  <a:srgbClr val="003366"/>
                </a:solidFill>
                <a:latin typeface="Times New Roman" panose="02020603050405020304" pitchFamily="18" charset="0"/>
              </a:rPr>
              <a:t>2023 год</a:t>
            </a:r>
          </a:p>
        </p:txBody>
      </p:sp>
      <p:sp>
        <p:nvSpPr>
          <p:cNvPr id="6148" name="WordArt 189">
            <a:extLst>
              <a:ext uri="{FF2B5EF4-FFF2-40B4-BE49-F238E27FC236}">
                <a16:creationId xmlns:a16="http://schemas.microsoft.com/office/drawing/2014/main" xmlns="" id="{6D9819C2-F147-C743-142A-B5AC6B1BEA4B}"/>
              </a:ext>
            </a:extLst>
          </p:cNvPr>
          <p:cNvSpPr>
            <a:spLocks noChangeArrowheads="1" noChangeShapeType="1" noTextEdit="1"/>
          </p:cNvSpPr>
          <p:nvPr/>
        </p:nvSpPr>
        <p:spPr bwMode="auto">
          <a:xfrm>
            <a:off x="2971165" y="2061727"/>
            <a:ext cx="5993448" cy="587962"/>
          </a:xfrm>
          <a:prstGeom prst="rect">
            <a:avLst/>
          </a:prstGeom>
        </p:spPr>
        <p:txBody>
          <a:bodyPr wrap="none" fromWordArt="1">
            <a:prstTxWarp prst="textPlain">
              <a:avLst>
                <a:gd name="adj" fmla="val 50000"/>
              </a:avLst>
            </a:prstTxWarp>
          </a:bodyPr>
          <a:lstStyle/>
          <a:p>
            <a:pPr algn="ctr"/>
            <a:r>
              <a:rPr lang="kk-KZ" sz="3600" kern="10" dirty="0">
                <a:ln w="12700">
                  <a:solidFill>
                    <a:srgbClr val="0000FF"/>
                  </a:solidFill>
                  <a:round/>
                  <a:headEnd/>
                  <a:tailEnd/>
                </a:ln>
                <a:solidFill>
                  <a:srgbClr val="C00000">
                    <a:alpha val="50195"/>
                  </a:srgbClr>
                </a:solidFill>
                <a:ea typeface="Verdana" panose="020B0604030504040204" pitchFamily="34" charset="0"/>
              </a:rPr>
              <a:t>многоквартирным жилым домом</a:t>
            </a:r>
            <a:endParaRPr lang="x-none" sz="3600" kern="10" dirty="0">
              <a:ln w="12700">
                <a:solidFill>
                  <a:srgbClr val="0000FF"/>
                </a:solidFill>
                <a:round/>
                <a:headEnd/>
                <a:tailEnd/>
              </a:ln>
              <a:solidFill>
                <a:srgbClr val="C00000">
                  <a:alpha val="50195"/>
                </a:srgbClr>
              </a:solidFill>
              <a:ea typeface="Verdana" panose="020B0604030504040204" pitchFamily="34" charset="0"/>
            </a:endParaRPr>
          </a:p>
        </p:txBody>
      </p:sp>
      <p:sp>
        <p:nvSpPr>
          <p:cNvPr id="6149" name="Text Box 20">
            <a:extLst>
              <a:ext uri="{FF2B5EF4-FFF2-40B4-BE49-F238E27FC236}">
                <a16:creationId xmlns:a16="http://schemas.microsoft.com/office/drawing/2014/main" xmlns="" id="{E2E98229-D0B8-43AE-EA22-429C99A97C0C}"/>
              </a:ext>
            </a:extLst>
          </p:cNvPr>
          <p:cNvSpPr txBox="1">
            <a:spLocks noChangeArrowheads="1"/>
          </p:cNvSpPr>
          <p:nvPr/>
        </p:nvSpPr>
        <p:spPr bwMode="auto">
          <a:xfrm>
            <a:off x="292497" y="5315750"/>
            <a:ext cx="8559006" cy="62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ctr">
              <a:lnSpc>
                <a:spcPct val="115000"/>
              </a:lnSpc>
              <a:spcAft>
                <a:spcPts val="800"/>
              </a:spcAft>
              <a:buNone/>
            </a:pPr>
            <a:r>
              <a:rPr lang="ru-RU" sz="3200" b="1" kern="0" dirty="0">
                <a:effectLst/>
                <a:latin typeface="Times New Roman" panose="02020603050405020304" pitchFamily="18" charset="0"/>
                <a:ea typeface="Calibri" panose="020F0502020204030204" pitchFamily="34" charset="0"/>
                <a:cs typeface="Times New Roman" panose="02020603050405020304" pitchFamily="18" charset="0"/>
              </a:rPr>
              <a:t>«Курсы повышения квалификации»</a:t>
            </a:r>
            <a:endParaRPr lang="x-non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50" name="WordArt 189">
            <a:extLst>
              <a:ext uri="{FF2B5EF4-FFF2-40B4-BE49-F238E27FC236}">
                <a16:creationId xmlns:a16="http://schemas.microsoft.com/office/drawing/2014/main" xmlns="" id="{939D7871-93D6-7831-4FD8-F69CB40EC282}"/>
              </a:ext>
            </a:extLst>
          </p:cNvPr>
          <p:cNvSpPr>
            <a:spLocks noChangeArrowheads="1" noChangeShapeType="1" noTextEdit="1"/>
          </p:cNvSpPr>
          <p:nvPr/>
        </p:nvSpPr>
        <p:spPr bwMode="auto">
          <a:xfrm>
            <a:off x="1183192" y="1160310"/>
            <a:ext cx="3007808" cy="587962"/>
          </a:xfrm>
          <a:prstGeom prst="rect">
            <a:avLst/>
          </a:prstGeom>
        </p:spPr>
        <p:txBody>
          <a:bodyPr wrap="none" fromWordArt="1">
            <a:prstTxWarp prst="textPlain">
              <a:avLst>
                <a:gd name="adj" fmla="val 50000"/>
              </a:avLst>
            </a:prstTxWarp>
          </a:bodyPr>
          <a:lstStyle/>
          <a:p>
            <a:pPr algn="ctr"/>
            <a:r>
              <a:rPr lang="kk-KZ" sz="3600" kern="10" dirty="0">
                <a:ln w="12700">
                  <a:solidFill>
                    <a:srgbClr val="0000FF"/>
                  </a:solidFill>
                  <a:round/>
                  <a:headEnd/>
                  <a:tailEnd/>
                </a:ln>
                <a:solidFill>
                  <a:srgbClr val="C00000">
                    <a:alpha val="50195"/>
                  </a:srgbClr>
                </a:solidFill>
                <a:ea typeface="Verdana" panose="020B0604030504040204" pitchFamily="34" charset="0"/>
              </a:rPr>
              <a:t>Управление</a:t>
            </a:r>
            <a:endParaRPr lang="x-none" sz="3600" kern="10" dirty="0">
              <a:ln w="12700">
                <a:solidFill>
                  <a:srgbClr val="0000FF"/>
                </a:solidFill>
                <a:round/>
                <a:headEnd/>
                <a:tailEnd/>
              </a:ln>
              <a:solidFill>
                <a:srgbClr val="C00000">
                  <a:alpha val="50195"/>
                </a:srgbClr>
              </a:solidFill>
              <a:ea typeface="Verdana" panose="020B0604030504040204" pitchFamily="34" charset="0"/>
            </a:endParaRPr>
          </a:p>
        </p:txBody>
      </p:sp>
      <p:pic>
        <p:nvPicPr>
          <p:cNvPr id="6151" name="Рисунок 6">
            <a:extLst>
              <a:ext uri="{FF2B5EF4-FFF2-40B4-BE49-F238E27FC236}">
                <a16:creationId xmlns:a16="http://schemas.microsoft.com/office/drawing/2014/main" xmlns="" id="{E5E8742C-681F-5B5F-3D2C-61C16423C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651" t="4141" r="22131" b="2133"/>
          <a:stretch>
            <a:fillRect/>
          </a:stretch>
        </p:blipFill>
        <p:spPr bwMode="auto">
          <a:xfrm>
            <a:off x="8153400" y="73025"/>
            <a:ext cx="915988" cy="90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ой дом - мои правила: как перейти на ОСИ или ПТ">
            <a:extLst>
              <a:ext uri="{FF2B5EF4-FFF2-40B4-BE49-F238E27FC236}">
                <a16:creationId xmlns:a16="http://schemas.microsoft.com/office/drawing/2014/main" xmlns="" id="{79D6A684-EE3A-7803-C850-3004D09BDF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33" t="10385" r="10833"/>
          <a:stretch/>
        </p:blipFill>
        <p:spPr bwMode="auto">
          <a:xfrm>
            <a:off x="76200" y="86143"/>
            <a:ext cx="3429000" cy="214464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327">
            <a:extLst>
              <a:ext uri="{FF2B5EF4-FFF2-40B4-BE49-F238E27FC236}">
                <a16:creationId xmlns:a16="http://schemas.microsoft.com/office/drawing/2014/main" xmlns="" id="{DBC70F0B-8FE3-95CA-A271-6E7B8F4D7DC2}"/>
              </a:ext>
            </a:extLst>
          </p:cNvPr>
          <p:cNvSpPr>
            <a:spLocks noChangeArrowheads="1"/>
          </p:cNvSpPr>
          <p:nvPr/>
        </p:nvSpPr>
        <p:spPr bwMode="auto">
          <a:xfrm>
            <a:off x="3972448" y="437791"/>
            <a:ext cx="4876800" cy="792163"/>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Передача МЖД в управление</a:t>
            </a:r>
            <a:endParaRPr lang="ru-RU" sz="2400" b="1" dirty="0">
              <a:solidFill>
                <a:prstClr val="black"/>
              </a:solidFill>
            </a:endParaRPr>
          </a:p>
        </p:txBody>
      </p:sp>
      <p:sp>
        <p:nvSpPr>
          <p:cNvPr id="4" name="TextBox 3">
            <a:extLst>
              <a:ext uri="{FF2B5EF4-FFF2-40B4-BE49-F238E27FC236}">
                <a16:creationId xmlns:a16="http://schemas.microsoft.com/office/drawing/2014/main" xmlns="" id="{37462F4B-F6C8-A68F-A4AC-50E382F40888}"/>
              </a:ext>
            </a:extLst>
          </p:cNvPr>
          <p:cNvSpPr txBox="1"/>
          <p:nvPr/>
        </p:nvSpPr>
        <p:spPr>
          <a:xfrm>
            <a:off x="152400" y="2209800"/>
            <a:ext cx="8686800" cy="4401205"/>
          </a:xfrm>
          <a:prstGeom prst="rect">
            <a:avLst/>
          </a:prstGeom>
          <a:noFill/>
        </p:spPr>
        <p:txBody>
          <a:bodyPr wrap="square">
            <a:spAutoFit/>
          </a:bodyPr>
          <a:lstStyle/>
          <a:p>
            <a:pPr marL="285750" indent="-285750" algn="just">
              <a:spcAft>
                <a:spcPts val="600"/>
              </a:spcAft>
              <a:buFont typeface="Wingdings" panose="05000000000000000000" pitchFamily="2" charset="2"/>
              <a:buChar char="q"/>
            </a:pPr>
            <a:r>
              <a:rPr lang="ru-RU" sz="1800" b="0" i="0" dirty="0">
                <a:solidFill>
                  <a:srgbClr val="151515"/>
                </a:solidFill>
                <a:effectLst/>
                <a:latin typeface="Times New Roman" panose="02020603050405020304" pitchFamily="18" charset="0"/>
                <a:cs typeface="Times New Roman" panose="02020603050405020304" pitchFamily="18" charset="0"/>
              </a:rPr>
              <a:t>Пренебрежительное отношение к обслуживанию и управлению МЖД чревато постепенным ухудшением их потребительских характеристик и быстрым приходом в негодность ключевых ­элементов инфраструктуры. И все эти проблемы наступают </a:t>
            </a:r>
            <a:r>
              <a:rPr lang="ru-RU" sz="1800" dirty="0">
                <a:solidFill>
                  <a:srgbClr val="151515"/>
                </a:solidFill>
                <a:latin typeface="Times New Roman" panose="02020603050405020304" pitchFamily="18" charset="0"/>
                <a:cs typeface="Times New Roman" panose="02020603050405020304" pitchFamily="18" charset="0"/>
              </a:rPr>
              <a:t>неожиданно – по традиции, в самый неподходящий ­момент.</a:t>
            </a:r>
          </a:p>
          <a:p>
            <a:pPr marL="285750" indent="-285750" algn="just">
              <a:spcAft>
                <a:spcPts val="600"/>
              </a:spcAft>
              <a:buFont typeface="Wingdings" panose="05000000000000000000" pitchFamily="2" charset="2"/>
              <a:buChar char="q"/>
            </a:pPr>
            <a:r>
              <a:rPr lang="ru-RU" sz="1800" dirty="0">
                <a:solidFill>
                  <a:srgbClr val="151515"/>
                </a:solidFill>
                <a:latin typeface="Times New Roman" panose="02020603050405020304" pitchFamily="18" charset="0"/>
                <a:cs typeface="Times New Roman" panose="02020603050405020304" pitchFamily="18" charset="0"/>
              </a:rPr>
              <a:t>В результате мы имеем обветшалые и аварийные здания, недовольный условиями работы персонал и озлобленных собственников, дорогостоящий ремонт, не работающее оборудование </a:t>
            </a:r>
          </a:p>
          <a:p>
            <a:pPr marL="285750" indent="-285750" algn="just">
              <a:spcAft>
                <a:spcPts val="600"/>
              </a:spcAft>
              <a:buFont typeface="Wingdings" panose="05000000000000000000" pitchFamily="2" charset="2"/>
              <a:buChar char="q"/>
            </a:pPr>
            <a:r>
              <a:rPr lang="ru-RU" sz="1800" dirty="0">
                <a:solidFill>
                  <a:srgbClr val="151515"/>
                </a:solidFill>
                <a:latin typeface="Times New Roman" panose="02020603050405020304" pitchFamily="18" charset="0"/>
                <a:cs typeface="Times New Roman" panose="02020603050405020304" pitchFamily="18" charset="0"/>
              </a:rPr>
              <a:t>При принятии дома в управление и обслуживание  новый орган управления должен оценить его состояние и свои возможнос­ти улучшить ситуацию. Это должно быть организовано не так, как происходит сегодня у нас: КСК/ОСИ, готовый на все, берется с закрытыми глазами за работу. По истечении определенного срока собственникам выставляется счет за расходы по управлению и обслуживанию (ремонт кровли, подъездов, замену узлов отопления и другое), причем без калькуляции стоимости работ. Собственники недоумевают: «Предыдущий КСК менял же это все!» Однако того кооператива уже нет, и спросить не с кого</a:t>
            </a:r>
          </a:p>
        </p:txBody>
      </p:sp>
    </p:spTree>
    <p:extLst>
      <p:ext uri="{BB962C8B-B14F-4D97-AF65-F5344CB8AC3E}">
        <p14:creationId xmlns:p14="http://schemas.microsoft.com/office/powerpoint/2010/main" val="1128291732"/>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27">
            <a:extLst>
              <a:ext uri="{FF2B5EF4-FFF2-40B4-BE49-F238E27FC236}">
                <a16:creationId xmlns:a16="http://schemas.microsoft.com/office/drawing/2014/main" xmlns="" id="{157D7AF3-EF54-EC5D-B85B-837FEEB3A37F}"/>
              </a:ext>
            </a:extLst>
          </p:cNvPr>
          <p:cNvSpPr>
            <a:spLocks noChangeArrowheads="1"/>
          </p:cNvSpPr>
          <p:nvPr/>
        </p:nvSpPr>
        <p:spPr bwMode="auto">
          <a:xfrm>
            <a:off x="3972448" y="437791"/>
            <a:ext cx="4876800" cy="792163"/>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Чтобы не отвечать за чужие грехи</a:t>
            </a:r>
            <a:endParaRPr lang="ru-RU" sz="2400" b="1" dirty="0">
              <a:solidFill>
                <a:prstClr val="black"/>
              </a:solidFill>
            </a:endParaRPr>
          </a:p>
        </p:txBody>
      </p:sp>
      <p:sp>
        <p:nvSpPr>
          <p:cNvPr id="4" name="TextBox 3">
            <a:extLst>
              <a:ext uri="{FF2B5EF4-FFF2-40B4-BE49-F238E27FC236}">
                <a16:creationId xmlns:a16="http://schemas.microsoft.com/office/drawing/2014/main" xmlns="" id="{B8B6DA2A-D08D-62DE-0D5D-1EAF15F3E408}"/>
              </a:ext>
            </a:extLst>
          </p:cNvPr>
          <p:cNvSpPr txBox="1"/>
          <p:nvPr/>
        </p:nvSpPr>
        <p:spPr>
          <a:xfrm>
            <a:off x="268793" y="1600200"/>
            <a:ext cx="8544448" cy="4832092"/>
          </a:xfrm>
          <a:prstGeom prst="rect">
            <a:avLst/>
          </a:prstGeom>
          <a:noFill/>
        </p:spPr>
        <p:txBody>
          <a:bodyPr wrap="square">
            <a:spAutoFit/>
          </a:bodyPr>
          <a:lstStyle/>
          <a:p>
            <a:pPr indent="271463" algn="just"/>
            <a:r>
              <a:rPr lang="ru-RU" sz="1800" kern="0" dirty="0">
                <a:effectLst/>
                <a:latin typeface="Times New Roman" panose="02020603050405020304" pitchFamily="18" charset="0"/>
                <a:ea typeface="Calibri" panose="020F0502020204030204" pitchFamily="34" charset="0"/>
              </a:rPr>
              <a:t>Предыдущий орган управления (представители собственников в случае его отсутствия) в течение 3 рабочих дней со дня принятия решения об изменений формы управления (создания формы управления), прекращения действия договора по управлению обязаны передать совету дома или председателю ОСИ либо доверенному лицу ПТ на основании акта приема-передачи:</a:t>
            </a:r>
          </a:p>
          <a:p>
            <a:pPr indent="271463" algn="just"/>
            <a:endParaRPr lang="ru-RU" sz="1800" kern="0" dirty="0">
              <a:effectLst/>
              <a:latin typeface="Times New Roman" panose="02020603050405020304" pitchFamily="18" charset="0"/>
              <a:ea typeface="Calibri" panose="020F0502020204030204" pitchFamily="34" charset="0"/>
            </a:endParaRPr>
          </a:p>
          <a:p>
            <a:pPr marL="285750" indent="-285750" algn="just">
              <a:spcAft>
                <a:spcPts val="600"/>
              </a:spcAft>
              <a:buFont typeface="Wingdings" panose="05000000000000000000" pitchFamily="2" charset="2"/>
              <a:buChar char="q"/>
            </a:pPr>
            <a:r>
              <a:rPr lang="ru-RU" kern="0" dirty="0">
                <a:latin typeface="Times New Roman" panose="02020603050405020304" pitchFamily="18" charset="0"/>
              </a:rPr>
              <a:t>Документацию на МЖД</a:t>
            </a:r>
          </a:p>
          <a:p>
            <a:pPr marL="285750" indent="-285750" algn="just">
              <a:spcAft>
                <a:spcPts val="600"/>
              </a:spcAft>
              <a:buFont typeface="Wingdings" panose="05000000000000000000" pitchFamily="2" charset="2"/>
              <a:buChar char="q"/>
            </a:pPr>
            <a:r>
              <a:rPr lang="ru-RU" kern="0" dirty="0">
                <a:latin typeface="Times New Roman" panose="02020603050405020304" pitchFamily="18" charset="0"/>
              </a:rPr>
              <a:t>Финансовые средства</a:t>
            </a:r>
          </a:p>
          <a:p>
            <a:pPr marL="285750" indent="-285750" algn="just">
              <a:spcAft>
                <a:spcPts val="600"/>
              </a:spcAft>
              <a:buFont typeface="Wingdings" panose="05000000000000000000" pitchFamily="2" charset="2"/>
              <a:buChar char="q"/>
            </a:pPr>
            <a:r>
              <a:rPr lang="ru-RU" kern="0" dirty="0">
                <a:latin typeface="Times New Roman" panose="02020603050405020304" pitchFamily="18" charset="0"/>
              </a:rPr>
              <a:t>Материальные ценности</a:t>
            </a:r>
          </a:p>
          <a:p>
            <a:pPr marL="285750" indent="-285750" algn="just">
              <a:spcAft>
                <a:spcPts val="600"/>
              </a:spcAft>
              <a:buFont typeface="Wingdings" panose="05000000000000000000" pitchFamily="2" charset="2"/>
              <a:buChar char="q"/>
            </a:pPr>
            <a:r>
              <a:rPr lang="ru-RU" kern="0" dirty="0">
                <a:latin typeface="Times New Roman" panose="02020603050405020304" pitchFamily="18" charset="0"/>
              </a:rPr>
              <a:t>Право управления банковскими счетами (при решении собственников)</a:t>
            </a:r>
          </a:p>
          <a:p>
            <a:pPr indent="271463" algn="just"/>
            <a:endParaRPr lang="ru-RU" kern="0" dirty="0">
              <a:latin typeface="Times New Roman" panose="02020603050405020304" pitchFamily="18" charset="0"/>
            </a:endParaRPr>
          </a:p>
          <a:p>
            <a:pPr indent="271463" algn="just"/>
            <a:r>
              <a:rPr lang="ru-RU" b="1" kern="0" dirty="0">
                <a:solidFill>
                  <a:srgbClr val="C00000"/>
                </a:solidFill>
                <a:latin typeface="Times New Roman" panose="02020603050405020304" pitchFamily="18" charset="0"/>
              </a:rPr>
              <a:t>ВАЖНО!!!</a:t>
            </a:r>
          </a:p>
          <a:p>
            <a:pPr indent="271463" algn="just"/>
            <a:endParaRPr lang="ru-RU" kern="0" dirty="0">
              <a:latin typeface="Times New Roman" panose="02020603050405020304" pitchFamily="18" charset="0"/>
            </a:endParaRPr>
          </a:p>
          <a:p>
            <a:pPr indent="271463" algn="just"/>
            <a:r>
              <a:rPr lang="ru-RU" kern="0" dirty="0">
                <a:latin typeface="Times New Roman" panose="02020603050405020304" pitchFamily="18" charset="0"/>
              </a:rPr>
              <a:t>Зафиксировать текущее техническое состояние общего имущества объекта кондоминиума. Эту работу проводят представители нового органа управления совместно с представителями собственников и оформляют актом</a:t>
            </a:r>
            <a:endParaRPr lang="x-none" dirty="0"/>
          </a:p>
        </p:txBody>
      </p:sp>
    </p:spTree>
    <p:extLst>
      <p:ext uri="{BB962C8B-B14F-4D97-AF65-F5344CB8AC3E}">
        <p14:creationId xmlns:p14="http://schemas.microsoft.com/office/powerpoint/2010/main" val="2993793557"/>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9D1C96-7768-F43E-7EEA-35BB62319930}"/>
              </a:ext>
            </a:extLst>
          </p:cNvPr>
          <p:cNvSpPr txBox="1"/>
          <p:nvPr/>
        </p:nvSpPr>
        <p:spPr>
          <a:xfrm>
            <a:off x="495300" y="1524000"/>
            <a:ext cx="8353948" cy="5109091"/>
          </a:xfrm>
          <a:prstGeom prst="rect">
            <a:avLst/>
          </a:prstGeom>
          <a:noFill/>
        </p:spPr>
        <p:txBody>
          <a:bodyPr wrap="square">
            <a:spAutoFit/>
          </a:bodyPr>
          <a:lstStyle/>
          <a:p>
            <a:pPr marL="285750" lvl="0" indent="-285750" algn="just">
              <a:spcAft>
                <a:spcPts val="600"/>
              </a:spcAft>
              <a:buFont typeface="Wingdings" panose="05000000000000000000" pitchFamily="2" charset="2"/>
              <a:buChar char="q"/>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финансовую документацию (первичные учетные документы, финансовую отчетность, документы, связанные с операциями по текущему счету), а также копии финансовой документации;</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600"/>
              </a:spcAft>
              <a:buFont typeface="Wingdings" panose="05000000000000000000" pitchFamily="2" charset="2"/>
              <a:buChar char="q"/>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техническую документацию на многоквартирный жилой дом;</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600"/>
              </a:spcAft>
              <a:buFont typeface="Wingdings" panose="05000000000000000000" pitchFamily="2" charset="2"/>
              <a:buChar char="q"/>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протоколы собраний;</a:t>
            </a:r>
          </a:p>
          <a:p>
            <a:pPr marL="285750" lvl="0" indent="-285750" algn="just">
              <a:spcAft>
                <a:spcPts val="600"/>
              </a:spcAft>
              <a:buFont typeface="Wingdings" panose="05000000000000000000" pitchFamily="2" charset="2"/>
              <a:buChar char="q"/>
            </a:pPr>
            <a:r>
              <a:rPr lang="ru-RU" dirty="0">
                <a:latin typeface="Times New Roman" panose="02020603050405020304" pitchFamily="18" charset="0"/>
                <a:ea typeface="Calibri" panose="020F0502020204030204" pitchFamily="34" charset="0"/>
                <a:cs typeface="Times New Roman" panose="02020603050405020304" pitchFamily="18" charset="0"/>
              </a:rPr>
              <a:t>акты ревизий;</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600"/>
              </a:spcAft>
              <a:buFont typeface="Wingdings" panose="05000000000000000000" pitchFamily="2" charset="2"/>
              <a:buChar char="q"/>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копии заключенных договоров об оказании услуг с субъектами сервисной деятельности и </a:t>
            </a:r>
            <a:r>
              <a:rPr lang="ru-RU" dirty="0">
                <a:latin typeface="Times New Roman" panose="02020603050405020304" pitchFamily="18" charset="0"/>
                <a:cs typeface="Times New Roman" panose="02020603050405020304" pitchFamily="18" charset="0"/>
              </a:rPr>
              <a:t>организациями, предоставляющими коммунальные услуги;</a:t>
            </a:r>
            <a:endParaRPr lang="x-none" dirty="0">
              <a:latin typeface="Times New Roman" panose="02020603050405020304" pitchFamily="18" charset="0"/>
              <a:cs typeface="Times New Roman" panose="02020603050405020304" pitchFamily="18" charset="0"/>
            </a:endParaRPr>
          </a:p>
          <a:p>
            <a:pPr marL="285750" lvl="0" indent="-285750" algn="just">
              <a:spcAft>
                <a:spcPts val="600"/>
              </a:spcAf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копии актов приемки оказанных услуг по управлению и содержанию общего имущества;</a:t>
            </a:r>
            <a:endParaRPr lang="x-none" dirty="0">
              <a:latin typeface="Times New Roman" panose="02020603050405020304" pitchFamily="18" charset="0"/>
              <a:cs typeface="Times New Roman" panose="02020603050405020304" pitchFamily="18" charset="0"/>
            </a:endParaRPr>
          </a:p>
          <a:p>
            <a:pPr marL="285750" lvl="0" indent="-285750" algn="just">
              <a:spcAft>
                <a:spcPts val="600"/>
              </a:spcAf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иные документы, связанные с управлением объектом кондоминиума и содержанием общего имущества объекта кондоминиума;</a:t>
            </a:r>
            <a:endParaRPr lang="x-none" dirty="0">
              <a:latin typeface="Times New Roman" panose="02020603050405020304" pitchFamily="18" charset="0"/>
              <a:cs typeface="Times New Roman" panose="02020603050405020304" pitchFamily="18" charset="0"/>
            </a:endParaRPr>
          </a:p>
          <a:p>
            <a:pPr marL="285750" lvl="0" indent="-285750" algn="just">
              <a:spcAft>
                <a:spcPts val="600"/>
              </a:spcAf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ключи от помещений, входящих в состав общего имущества объекта кондоминиума, электронные коды доступа к оборудованию, входящему в состав общего имущества объекта кондоминиума;</a:t>
            </a:r>
          </a:p>
          <a:p>
            <a:pPr marL="285750" lvl="0" indent="-285750" algn="just">
              <a:spcAft>
                <a:spcPts val="600"/>
              </a:spcAf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иные технические средства </a:t>
            </a:r>
            <a:r>
              <a:rPr lang="ru-RU" sz="1800" kern="0" dirty="0">
                <a:effectLst/>
                <a:latin typeface="Times New Roman" panose="02020603050405020304" pitchFamily="18" charset="0"/>
                <a:ea typeface="Calibri" panose="020F0502020204030204" pitchFamily="34" charset="0"/>
              </a:rPr>
              <a:t>и оборудование;</a:t>
            </a:r>
            <a:endParaRPr lang="x-none" dirty="0"/>
          </a:p>
        </p:txBody>
      </p:sp>
      <p:sp>
        <p:nvSpPr>
          <p:cNvPr id="4" name="AutoShape 327">
            <a:extLst>
              <a:ext uri="{FF2B5EF4-FFF2-40B4-BE49-F238E27FC236}">
                <a16:creationId xmlns:a16="http://schemas.microsoft.com/office/drawing/2014/main" xmlns="" id="{FA08484A-1608-9D89-A076-9F86E8B020D3}"/>
              </a:ext>
            </a:extLst>
          </p:cNvPr>
          <p:cNvSpPr>
            <a:spLocks noChangeArrowheads="1"/>
          </p:cNvSpPr>
          <p:nvPr/>
        </p:nvSpPr>
        <p:spPr bwMode="auto">
          <a:xfrm>
            <a:off x="3505200" y="437791"/>
            <a:ext cx="5344048" cy="792163"/>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Комплект передаваемых документов</a:t>
            </a:r>
            <a:endParaRPr lang="ru-RU" sz="2400" b="1" dirty="0">
              <a:solidFill>
                <a:prstClr val="black"/>
              </a:solidFill>
            </a:endParaRPr>
          </a:p>
        </p:txBody>
      </p:sp>
    </p:spTree>
    <p:extLst>
      <p:ext uri="{BB962C8B-B14F-4D97-AF65-F5344CB8AC3E}">
        <p14:creationId xmlns:p14="http://schemas.microsoft.com/office/powerpoint/2010/main" val="2661409062"/>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5D2EF27-D34F-71E0-0FD4-FDDA40EB9C34}"/>
              </a:ext>
            </a:extLst>
          </p:cNvPr>
          <p:cNvSpPr txBox="1"/>
          <p:nvPr/>
        </p:nvSpPr>
        <p:spPr>
          <a:xfrm>
            <a:off x="457200" y="2971800"/>
            <a:ext cx="8392048" cy="2192010"/>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q"/>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При назначении жилищной инспекцией временной управляющей компании услуги по управлению объектом кондоминиума осуществляются на основании договора между жилищной инспекцией и временной управляющей компанией.</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ru-RU" sz="1800" kern="0" dirty="0">
                <a:effectLst/>
                <a:latin typeface="Times New Roman" panose="02020603050405020304" pitchFamily="18" charset="0"/>
                <a:ea typeface="Calibri" panose="020F0502020204030204" pitchFamily="34" charset="0"/>
              </a:rPr>
              <a:t>Временная управляющая компания должна применять минимальный размер расходов на управление объектом кондоминиума и содержание общего имущества объекта кондоминиума в соответствии с методикой расчета сметы расходов </a:t>
            </a:r>
            <a:endParaRPr lang="x-none" dirty="0"/>
          </a:p>
        </p:txBody>
      </p:sp>
      <p:sp>
        <p:nvSpPr>
          <p:cNvPr id="4" name="AutoShape 327">
            <a:extLst>
              <a:ext uri="{FF2B5EF4-FFF2-40B4-BE49-F238E27FC236}">
                <a16:creationId xmlns:a16="http://schemas.microsoft.com/office/drawing/2014/main" xmlns="" id="{A750BECD-6C61-3777-02AD-E4E0150CF7A6}"/>
              </a:ext>
            </a:extLst>
          </p:cNvPr>
          <p:cNvSpPr>
            <a:spLocks noChangeArrowheads="1"/>
          </p:cNvSpPr>
          <p:nvPr/>
        </p:nvSpPr>
        <p:spPr bwMode="auto">
          <a:xfrm>
            <a:off x="3505200" y="437791"/>
            <a:ext cx="5344048" cy="792163"/>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Временная управляющая компания</a:t>
            </a:r>
            <a:endParaRPr lang="ru-RU" sz="2400" b="1" dirty="0">
              <a:solidFill>
                <a:prstClr val="black"/>
              </a:solidFill>
            </a:endParaRPr>
          </a:p>
        </p:txBody>
      </p:sp>
    </p:spTree>
    <p:extLst>
      <p:ext uri="{BB962C8B-B14F-4D97-AF65-F5344CB8AC3E}">
        <p14:creationId xmlns:p14="http://schemas.microsoft.com/office/powerpoint/2010/main" val="3289936561"/>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113"/>
            <a:ext cx="9220200"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C97862AB-9F52-2DE9-E700-C03CECA90DAB}"/>
              </a:ext>
            </a:extLst>
          </p:cNvPr>
          <p:cNvPicPr>
            <a:picLocks noChangeAspect="1"/>
          </p:cNvPicPr>
          <p:nvPr/>
        </p:nvPicPr>
        <p:blipFill rotWithShape="1">
          <a:blip r:embed="rId2"/>
          <a:srcRect l="2500" t="22847" r="1667" b="6039"/>
          <a:stretch/>
        </p:blipFill>
        <p:spPr>
          <a:xfrm>
            <a:off x="190500" y="152400"/>
            <a:ext cx="8763000" cy="4191000"/>
          </a:xfrm>
          <a:prstGeom prst="rect">
            <a:avLst/>
          </a:prstGeom>
        </p:spPr>
      </p:pic>
      <p:pic>
        <p:nvPicPr>
          <p:cNvPr id="9" name="Рисунок 8">
            <a:extLst>
              <a:ext uri="{FF2B5EF4-FFF2-40B4-BE49-F238E27FC236}">
                <a16:creationId xmlns:a16="http://schemas.microsoft.com/office/drawing/2014/main" xmlns="" id="{4CBABE14-FF66-7B31-6A50-9E6F35881A65}"/>
              </a:ext>
            </a:extLst>
          </p:cNvPr>
          <p:cNvPicPr>
            <a:picLocks noChangeAspect="1"/>
          </p:cNvPicPr>
          <p:nvPr/>
        </p:nvPicPr>
        <p:blipFill rotWithShape="1">
          <a:blip r:embed="rId3"/>
          <a:srcRect l="3333" t="52586" r="8333" b="12503"/>
          <a:stretch/>
        </p:blipFill>
        <p:spPr>
          <a:xfrm>
            <a:off x="533400" y="4617218"/>
            <a:ext cx="8077200" cy="2057400"/>
          </a:xfrm>
          <a:prstGeom prst="rect">
            <a:avLst/>
          </a:prstGeom>
        </p:spPr>
      </p:pic>
    </p:spTree>
    <p:extLst>
      <p:ext uri="{BB962C8B-B14F-4D97-AF65-F5344CB8AC3E}">
        <p14:creationId xmlns:p14="http://schemas.microsoft.com/office/powerpoint/2010/main" val="1871130827"/>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D4366ACE-BFE6-AF4E-8198-562FF373DD6B}"/>
              </a:ext>
            </a:extLst>
          </p:cNvPr>
          <p:cNvGraphicFramePr>
            <a:graphicFrameLocks noGrp="1"/>
          </p:cNvGraphicFramePr>
          <p:nvPr>
            <p:extLst>
              <p:ext uri="{D42A27DB-BD31-4B8C-83A1-F6EECF244321}">
                <p14:modId xmlns:p14="http://schemas.microsoft.com/office/powerpoint/2010/main" val="1368191463"/>
              </p:ext>
            </p:extLst>
          </p:nvPr>
        </p:nvGraphicFramePr>
        <p:xfrm>
          <a:off x="304800" y="1066800"/>
          <a:ext cx="8534400" cy="5663381"/>
        </p:xfrm>
        <a:graphic>
          <a:graphicData uri="http://schemas.openxmlformats.org/drawingml/2006/table">
            <a:tbl>
              <a:tblPr firstRow="1" firstCol="1" bandRow="1"/>
              <a:tblGrid>
                <a:gridCol w="699698">
                  <a:extLst>
                    <a:ext uri="{9D8B030D-6E8A-4147-A177-3AD203B41FA5}">
                      <a16:colId xmlns:a16="http://schemas.microsoft.com/office/drawing/2014/main" xmlns="" val="2446279604"/>
                    </a:ext>
                  </a:extLst>
                </a:gridCol>
                <a:gridCol w="7834702">
                  <a:extLst>
                    <a:ext uri="{9D8B030D-6E8A-4147-A177-3AD203B41FA5}">
                      <a16:colId xmlns:a16="http://schemas.microsoft.com/office/drawing/2014/main" xmlns="" val="788895538"/>
                    </a:ext>
                  </a:extLst>
                </a:gridCol>
              </a:tblGrid>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технические паспорта</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3128455584"/>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-экспликации</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2724823267"/>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-поэтажные планы</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2750864989"/>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Чертежи и схемы инженерных коммуникаций</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976597618"/>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Схемы механического оборудования</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928844364"/>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Схемы электрического оборудования</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2745381016"/>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Схемы санитарно-технического оборудования</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1648419118"/>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Схемы иного оборудования, обслуживающего более одного помещения в доме</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123572076"/>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Схемы и акты установки и приемки в эксплуатацию общедомовых приборов учета ресурсов</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1281122106"/>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Паспорта на инженерное, электрическое, механическое, санитарно-техническое оборудование и др.</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1633675447"/>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Акты разграничения эксплуатационной ответственности инженерных сетей электроснабжения, холодного и горячего водоснабжения, водоотведения, теплоснабжения, газоснабжения с организациями предоставляющие коммунальные услуги</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2307861520"/>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Отчеты о произведенных замерах сопротивления, изоляции и фазы ноль</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710093024"/>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Исполнительная и проектная документация, предъявляемая приемочной комиссии, в соответствии с которой осуществлено строительство дома</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3542699392"/>
                  </a:ext>
                </a:extLst>
              </a:tr>
            </a:tbl>
          </a:graphicData>
        </a:graphic>
      </p:graphicFrame>
      <p:sp>
        <p:nvSpPr>
          <p:cNvPr id="3" name="AutoShape 327">
            <a:extLst>
              <a:ext uri="{FF2B5EF4-FFF2-40B4-BE49-F238E27FC236}">
                <a16:creationId xmlns:a16="http://schemas.microsoft.com/office/drawing/2014/main" xmlns="" id="{4F41B5CA-41B2-C6C7-ED0E-C8A9E587EEB7}"/>
              </a:ext>
            </a:extLst>
          </p:cNvPr>
          <p:cNvSpPr>
            <a:spLocks noChangeArrowheads="1"/>
          </p:cNvSpPr>
          <p:nvPr/>
        </p:nvSpPr>
        <p:spPr bwMode="auto">
          <a:xfrm>
            <a:off x="3505662" y="304800"/>
            <a:ext cx="534404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Техническая документация</a:t>
            </a:r>
            <a:endParaRPr lang="ru-RU" sz="2400" b="1" dirty="0">
              <a:solidFill>
                <a:prstClr val="black"/>
              </a:solidFill>
            </a:endParaRPr>
          </a:p>
        </p:txBody>
      </p:sp>
    </p:spTree>
    <p:extLst>
      <p:ext uri="{BB962C8B-B14F-4D97-AF65-F5344CB8AC3E}">
        <p14:creationId xmlns:p14="http://schemas.microsoft.com/office/powerpoint/2010/main" val="1717027035"/>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6D357F48-4E3F-6110-D40F-FA29C35E626A}"/>
              </a:ext>
            </a:extLst>
          </p:cNvPr>
          <p:cNvGraphicFramePr>
            <a:graphicFrameLocks noGrp="1"/>
          </p:cNvGraphicFramePr>
          <p:nvPr>
            <p:extLst>
              <p:ext uri="{D42A27DB-BD31-4B8C-83A1-F6EECF244321}">
                <p14:modId xmlns:p14="http://schemas.microsoft.com/office/powerpoint/2010/main" val="3419751217"/>
              </p:ext>
            </p:extLst>
          </p:nvPr>
        </p:nvGraphicFramePr>
        <p:xfrm>
          <a:off x="381000" y="1600200"/>
          <a:ext cx="8382000" cy="4768791"/>
        </p:xfrm>
        <a:graphic>
          <a:graphicData uri="http://schemas.openxmlformats.org/drawingml/2006/table">
            <a:tbl>
              <a:tblPr firstRow="1" firstCol="1" bandRow="1"/>
              <a:tblGrid>
                <a:gridCol w="687204">
                  <a:extLst>
                    <a:ext uri="{9D8B030D-6E8A-4147-A177-3AD203B41FA5}">
                      <a16:colId xmlns:a16="http://schemas.microsoft.com/office/drawing/2014/main" xmlns="" val="303912526"/>
                    </a:ext>
                  </a:extLst>
                </a:gridCol>
                <a:gridCol w="7694796">
                  <a:extLst>
                    <a:ext uri="{9D8B030D-6E8A-4147-A177-3AD203B41FA5}">
                      <a16:colId xmlns:a16="http://schemas.microsoft.com/office/drawing/2014/main" xmlns="" val="2620766065"/>
                    </a:ext>
                  </a:extLst>
                </a:gridCol>
              </a:tblGrid>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Акты осмотра отдельных конструктивных элементов (крыши, ограждающих конструкций и т.д.)</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1610141427"/>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Государственный акт на земельный участок</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3552295888"/>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Акт приемки объекта в эксплуатацию с обязательными приложениями</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4206866962"/>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Документы, в которых указываются содержание и сфера сервитута с приложением заверенной соответствующей организацией (органом) по государственному учету объектов недвижимого имущества планом, на котором отмечена сфера (граница) действия сервитута, относящегося к части земельного участка</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767246451"/>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Паспорта технологического оборудования (инструкции по эксплуатации) многоквартирного жилого дома</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1623933525"/>
                  </a:ext>
                </a:extLst>
              </a:tr>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Документы (акты) о приемке результатов работ по капитальному ремонту общего имущества (при наличии)</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2512932887"/>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Документы (акты) о приемке результатов работ по текущему ремонту общего имущества</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2708730697"/>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Акты освидетельствования скрытых работ</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3650005061"/>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Протокол измерения шума и вибрации</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2184096018"/>
                  </a:ext>
                </a:extLst>
              </a:tr>
            </a:tbl>
          </a:graphicData>
        </a:graphic>
      </p:graphicFrame>
      <p:sp>
        <p:nvSpPr>
          <p:cNvPr id="4" name="AutoShape 327">
            <a:extLst>
              <a:ext uri="{FF2B5EF4-FFF2-40B4-BE49-F238E27FC236}">
                <a16:creationId xmlns:a16="http://schemas.microsoft.com/office/drawing/2014/main" xmlns="" id="{CA3F2395-07D0-F346-C654-9100E1E8FBC3}"/>
              </a:ext>
            </a:extLst>
          </p:cNvPr>
          <p:cNvSpPr>
            <a:spLocks noChangeArrowheads="1"/>
          </p:cNvSpPr>
          <p:nvPr/>
        </p:nvSpPr>
        <p:spPr bwMode="auto">
          <a:xfrm>
            <a:off x="3505662" y="304800"/>
            <a:ext cx="534404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Техническая документация</a:t>
            </a:r>
            <a:endParaRPr lang="ru-RU" sz="2400" b="1" dirty="0">
              <a:solidFill>
                <a:prstClr val="black"/>
              </a:solidFill>
            </a:endParaRPr>
          </a:p>
        </p:txBody>
      </p:sp>
    </p:spTree>
    <p:extLst>
      <p:ext uri="{BB962C8B-B14F-4D97-AF65-F5344CB8AC3E}">
        <p14:creationId xmlns:p14="http://schemas.microsoft.com/office/powerpoint/2010/main" val="944110633"/>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657B21F0-FB81-AFD7-4AD4-1B50D87C74C8}"/>
              </a:ext>
            </a:extLst>
          </p:cNvPr>
          <p:cNvGraphicFramePr>
            <a:graphicFrameLocks noGrp="1"/>
          </p:cNvGraphicFramePr>
          <p:nvPr>
            <p:extLst>
              <p:ext uri="{D42A27DB-BD31-4B8C-83A1-F6EECF244321}">
                <p14:modId xmlns:p14="http://schemas.microsoft.com/office/powerpoint/2010/main" val="1745720537"/>
              </p:ext>
            </p:extLst>
          </p:nvPr>
        </p:nvGraphicFramePr>
        <p:xfrm>
          <a:off x="381000" y="990600"/>
          <a:ext cx="8382000" cy="5662617"/>
        </p:xfrm>
        <a:graphic>
          <a:graphicData uri="http://schemas.openxmlformats.org/drawingml/2006/table">
            <a:tbl>
              <a:tblPr firstRow="1" firstCol="1" bandRow="1"/>
              <a:tblGrid>
                <a:gridCol w="687204">
                  <a:extLst>
                    <a:ext uri="{9D8B030D-6E8A-4147-A177-3AD203B41FA5}">
                      <a16:colId xmlns:a16="http://schemas.microsoft.com/office/drawing/2014/main" xmlns="" val="1036415978"/>
                    </a:ext>
                  </a:extLst>
                </a:gridCol>
                <a:gridCol w="7694796">
                  <a:extLst>
                    <a:ext uri="{9D8B030D-6E8A-4147-A177-3AD203B41FA5}">
                      <a16:colId xmlns:a16="http://schemas.microsoft.com/office/drawing/2014/main" xmlns="" val="179123962"/>
                    </a:ext>
                  </a:extLst>
                </a:gridCol>
              </a:tblGrid>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Письменные заявления, жалобы и предложения по вопросам качества содержания общего имущества в доме и предоставления коммунальных услуг, актуальные на дату передачи</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78176655"/>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Журнал (книга) учета заявлений, жалоб и предложений по вопросам качества содержания общего имущества в доме и предоставления коммунальных услуг, актуальные на дату передачи</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1971544709"/>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Трудовой договор найма</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4284136111"/>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Акты подготовки дома к сезонной эксплуатации, паспорта</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912628546"/>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Акты устранения замечаний и нарушений от жилищной инспекции, имеющихся до момента передачи дома в управление</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1146597455"/>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Акты по передаче материальных ценностей, относящихся к общему имуществу дома (пожарные шланги, светильники, кожухи, аншлаги, номерные знаки, почтовые ящики и пр.)</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2686358224"/>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Копии заключенных договоров об оказании коммунальных услуг на содержание общего имущества объекта кондоминиума с организациями, предоставляющими коммунальные услуги</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65156184"/>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Копии заключенных договоров об оказании услуг с субъектами сервисной деятельности</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1585796755"/>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Договоры с управляющим или управляющей компанией</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3092693265"/>
                  </a:ext>
                </a:extLst>
              </a:tr>
            </a:tbl>
          </a:graphicData>
        </a:graphic>
      </p:graphicFrame>
      <p:sp>
        <p:nvSpPr>
          <p:cNvPr id="4" name="AutoShape 327">
            <a:extLst>
              <a:ext uri="{FF2B5EF4-FFF2-40B4-BE49-F238E27FC236}">
                <a16:creationId xmlns:a16="http://schemas.microsoft.com/office/drawing/2014/main" xmlns="" id="{5F89A338-CA34-E5E5-6DE8-10CBD5C66225}"/>
              </a:ext>
            </a:extLst>
          </p:cNvPr>
          <p:cNvSpPr>
            <a:spLocks noChangeArrowheads="1"/>
          </p:cNvSpPr>
          <p:nvPr/>
        </p:nvSpPr>
        <p:spPr bwMode="auto">
          <a:xfrm>
            <a:off x="3505662" y="304800"/>
            <a:ext cx="534404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Иная документация</a:t>
            </a:r>
            <a:endParaRPr lang="ru-RU" sz="2400" b="1" dirty="0">
              <a:solidFill>
                <a:prstClr val="black"/>
              </a:solidFill>
            </a:endParaRPr>
          </a:p>
        </p:txBody>
      </p:sp>
    </p:spTree>
    <p:extLst>
      <p:ext uri="{BB962C8B-B14F-4D97-AF65-F5344CB8AC3E}">
        <p14:creationId xmlns:p14="http://schemas.microsoft.com/office/powerpoint/2010/main" val="3319542685"/>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E37E75A6-0B32-DCD4-0DFB-27F14F069C1F}"/>
              </a:ext>
            </a:extLst>
          </p:cNvPr>
          <p:cNvGraphicFramePr>
            <a:graphicFrameLocks noGrp="1"/>
          </p:cNvGraphicFramePr>
          <p:nvPr>
            <p:extLst>
              <p:ext uri="{D42A27DB-BD31-4B8C-83A1-F6EECF244321}">
                <p14:modId xmlns:p14="http://schemas.microsoft.com/office/powerpoint/2010/main" val="1817440770"/>
              </p:ext>
            </p:extLst>
          </p:nvPr>
        </p:nvGraphicFramePr>
        <p:xfrm>
          <a:off x="381000" y="1295400"/>
          <a:ext cx="8382000" cy="5364484"/>
        </p:xfrm>
        <a:graphic>
          <a:graphicData uri="http://schemas.openxmlformats.org/drawingml/2006/table">
            <a:tbl>
              <a:tblPr firstRow="1" firstCol="1" bandRow="1"/>
              <a:tblGrid>
                <a:gridCol w="687203">
                  <a:extLst>
                    <a:ext uri="{9D8B030D-6E8A-4147-A177-3AD203B41FA5}">
                      <a16:colId xmlns:a16="http://schemas.microsoft.com/office/drawing/2014/main" xmlns="" val="2605716595"/>
                    </a:ext>
                  </a:extLst>
                </a:gridCol>
                <a:gridCol w="7694797">
                  <a:extLst>
                    <a:ext uri="{9D8B030D-6E8A-4147-A177-3AD203B41FA5}">
                      <a16:colId xmlns:a16="http://schemas.microsoft.com/office/drawing/2014/main" xmlns="" val="671299700"/>
                    </a:ext>
                  </a:extLst>
                </a:gridCol>
              </a:tblGrid>
              <a:tr h="0">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Финансовая документация (первичные учетные документы, финансовую отчетность, документы, связанные с операциями по текущему счету) а также копии финансовой документации</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3746349839"/>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Денежные средства, при наличии на сберегательном счете, а также при сборе целевых взносов (по решению собрания)</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2697036216"/>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2.12</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Протоколы собраний, листы голосования</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4001995110"/>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Копии актов приемки оказанных услуг по управлению объектом кондоминиума и содержанию общего имущества объекта кондоминиума</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231566804"/>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Ключи от помещений, входящих в состав общего имущества объекта кондоминиума</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2437571944"/>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Электронные коды доступа к оборудованию, входящему в состав общего имущества объекта кондоминиума</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3334453599"/>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Иные технические средства и оборудование, необходимые для управления объектом кондоминиума и эксплуатации общего имущества объекта кондоминиума</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1792059945"/>
                  </a:ext>
                </a:extLst>
              </a:tr>
              <a:tr h="0">
                <a:tc>
                  <a:txBody>
                    <a:bodyPr/>
                    <a:lstStyle/>
                    <a:p>
                      <a:pPr marL="12700" algn="just">
                        <a:lnSpc>
                          <a:spcPct val="115000"/>
                        </a:lnSpc>
                        <a:spcAft>
                          <a:spcPts val="100"/>
                        </a:spcAft>
                      </a:pPr>
                      <a:r>
                        <a:rPr lang="ru-RU" sz="17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2.17</a:t>
                      </a:r>
                      <a:endParaRPr lang="x-none"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7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Заверенные проектной организацией копии проектной документации многоквартирного жилого дома (без сметного раздела), получившей положительное заключение комплексной вневедомственной экспертизы</a:t>
                      </a:r>
                      <a:endParaRPr lang="x-none"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xmlns="" val="506053608"/>
                  </a:ext>
                </a:extLst>
              </a:tr>
            </a:tbl>
          </a:graphicData>
        </a:graphic>
      </p:graphicFrame>
      <p:sp>
        <p:nvSpPr>
          <p:cNvPr id="4" name="AutoShape 327">
            <a:extLst>
              <a:ext uri="{FF2B5EF4-FFF2-40B4-BE49-F238E27FC236}">
                <a16:creationId xmlns:a16="http://schemas.microsoft.com/office/drawing/2014/main" xmlns="" id="{503BC050-AA0E-F584-1E13-170688621A63}"/>
              </a:ext>
            </a:extLst>
          </p:cNvPr>
          <p:cNvSpPr>
            <a:spLocks noChangeArrowheads="1"/>
          </p:cNvSpPr>
          <p:nvPr/>
        </p:nvSpPr>
        <p:spPr bwMode="auto">
          <a:xfrm>
            <a:off x="3505662" y="304800"/>
            <a:ext cx="534404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Иная документация</a:t>
            </a:r>
            <a:endParaRPr lang="ru-RU" sz="2400" b="1" dirty="0">
              <a:solidFill>
                <a:prstClr val="black"/>
              </a:solidFill>
            </a:endParaRPr>
          </a:p>
        </p:txBody>
      </p:sp>
    </p:spTree>
    <p:extLst>
      <p:ext uri="{BB962C8B-B14F-4D97-AF65-F5344CB8AC3E}">
        <p14:creationId xmlns:p14="http://schemas.microsoft.com/office/powerpoint/2010/main" val="2507412842"/>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C760D4D9-4686-DE79-8FC5-C1A281948E0A}"/>
              </a:ext>
            </a:extLst>
          </p:cNvPr>
          <p:cNvPicPr>
            <a:picLocks noChangeAspect="1"/>
          </p:cNvPicPr>
          <p:nvPr/>
        </p:nvPicPr>
        <p:blipFill rotWithShape="1">
          <a:blip r:embed="rId2"/>
          <a:srcRect l="23768" t="22222" r="23768" b="3333"/>
          <a:stretch/>
        </p:blipFill>
        <p:spPr>
          <a:xfrm>
            <a:off x="226325" y="76200"/>
            <a:ext cx="4656163" cy="6781800"/>
          </a:xfrm>
          <a:prstGeom prst="rect">
            <a:avLst/>
          </a:prstGeom>
        </p:spPr>
      </p:pic>
      <p:sp>
        <p:nvSpPr>
          <p:cNvPr id="2" name="AutoShape 9">
            <a:extLst>
              <a:ext uri="{FF2B5EF4-FFF2-40B4-BE49-F238E27FC236}">
                <a16:creationId xmlns:a16="http://schemas.microsoft.com/office/drawing/2014/main" xmlns="" id="{20EEC51E-554C-6A75-9CEC-5FB7A852E939}"/>
              </a:ext>
            </a:extLst>
          </p:cNvPr>
          <p:cNvSpPr>
            <a:spLocks noChangeArrowheads="1"/>
          </p:cNvSpPr>
          <p:nvPr/>
        </p:nvSpPr>
        <p:spPr bwMode="auto">
          <a:xfrm>
            <a:off x="5049060" y="903804"/>
            <a:ext cx="3886200" cy="3456265"/>
          </a:xfrm>
          <a:prstGeom prst="roundRect">
            <a:avLst>
              <a:gd name="adj" fmla="val 16667"/>
            </a:avLst>
          </a:prstGeom>
          <a:solidFill>
            <a:srgbClr val="FFFF00"/>
          </a:solidFill>
          <a:ln w="25400" algn="ctr">
            <a:solidFill>
              <a:schemeClr val="tx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eaLnBrk="1" hangingPunct="1">
              <a:spcBef>
                <a:spcPct val="0"/>
              </a:spcBef>
              <a:spcAft>
                <a:spcPts val="600"/>
              </a:spcAft>
              <a:buFont typeface="Wingdings" panose="05000000000000000000"/>
              <a:buChar char="q"/>
            </a:pPr>
            <a:r>
              <a:rPr lang="kk-KZ" altLang="ru-RU" sz="1800" b="1" dirty="0">
                <a:solidFill>
                  <a:srgbClr val="000000"/>
                </a:solidFill>
              </a:rPr>
              <a:t>Закон «О жилищных отношениях»</a:t>
            </a:r>
          </a:p>
          <a:p>
            <a:pPr marL="285750" indent="-285750" algn="just" eaLnBrk="1" hangingPunct="1">
              <a:spcBef>
                <a:spcPct val="0"/>
              </a:spcBef>
              <a:spcAft>
                <a:spcPts val="600"/>
              </a:spcAft>
              <a:buFont typeface="Wingdings" panose="05000000000000000000"/>
              <a:buChar char="q"/>
            </a:pPr>
            <a:r>
              <a:rPr lang="kk-KZ" altLang="ru-RU" sz="1800" b="1" dirty="0">
                <a:solidFill>
                  <a:srgbClr val="000000"/>
                </a:solidFill>
              </a:rPr>
              <a:t>Правила </a:t>
            </a:r>
          </a:p>
          <a:p>
            <a:pPr marL="285750" indent="-285750" algn="just" eaLnBrk="1" hangingPunct="1">
              <a:spcBef>
                <a:spcPct val="0"/>
              </a:spcBef>
              <a:spcAft>
                <a:spcPts val="600"/>
              </a:spcAft>
              <a:buFont typeface="Wingdings" panose="05000000000000000000"/>
              <a:buChar char="q"/>
            </a:pPr>
            <a:r>
              <a:rPr lang="kk-KZ" altLang="ru-RU" sz="1800" b="1" dirty="0">
                <a:solidFill>
                  <a:srgbClr val="000000"/>
                </a:solidFill>
              </a:rPr>
              <a:t>Типовые договоры</a:t>
            </a:r>
          </a:p>
          <a:p>
            <a:pPr marL="285750" indent="-285750" algn="just" eaLnBrk="1" hangingPunct="1">
              <a:spcBef>
                <a:spcPct val="0"/>
              </a:spcBef>
              <a:spcAft>
                <a:spcPts val="600"/>
              </a:spcAft>
              <a:buFont typeface="Wingdings" panose="05000000000000000000"/>
              <a:buChar char="q"/>
            </a:pPr>
            <a:r>
              <a:rPr lang="kk-KZ" altLang="ru-RU" sz="1800" b="1" dirty="0">
                <a:solidFill>
                  <a:srgbClr val="000000"/>
                </a:solidFill>
              </a:rPr>
              <a:t>Протоколы</a:t>
            </a:r>
          </a:p>
          <a:p>
            <a:pPr marL="285750" indent="-285750" algn="just" eaLnBrk="1" hangingPunct="1">
              <a:spcBef>
                <a:spcPct val="0"/>
              </a:spcBef>
              <a:spcAft>
                <a:spcPts val="600"/>
              </a:spcAft>
              <a:buFont typeface="Wingdings" panose="05000000000000000000"/>
              <a:buChar char="q"/>
            </a:pPr>
            <a:r>
              <a:rPr lang="kk-KZ" altLang="ru-RU" sz="1800" b="1" dirty="0">
                <a:solidFill>
                  <a:srgbClr val="000000"/>
                </a:solidFill>
              </a:rPr>
              <a:t>Приказы</a:t>
            </a:r>
          </a:p>
          <a:p>
            <a:pPr marL="285750" indent="-285750" algn="just" eaLnBrk="1" hangingPunct="1">
              <a:spcBef>
                <a:spcPct val="0"/>
              </a:spcBef>
              <a:spcAft>
                <a:spcPts val="600"/>
              </a:spcAft>
              <a:buFont typeface="Wingdings" panose="05000000000000000000"/>
              <a:buChar char="q"/>
            </a:pPr>
            <a:r>
              <a:rPr lang="kk-KZ" altLang="ru-RU" sz="1800" b="1" dirty="0">
                <a:solidFill>
                  <a:srgbClr val="000000"/>
                </a:solidFill>
              </a:rPr>
              <a:t>Методика расчета сметы</a:t>
            </a:r>
          </a:p>
          <a:p>
            <a:pPr marL="285750" indent="-285750" algn="just" eaLnBrk="1" hangingPunct="1">
              <a:spcBef>
                <a:spcPct val="0"/>
              </a:spcBef>
              <a:spcAft>
                <a:spcPts val="600"/>
              </a:spcAft>
              <a:buFont typeface="Wingdings" panose="05000000000000000000"/>
              <a:buChar char="q"/>
            </a:pPr>
            <a:r>
              <a:rPr lang="kk-KZ" altLang="ru-RU" sz="1800" b="1" dirty="0">
                <a:solidFill>
                  <a:srgbClr val="000000"/>
                </a:solidFill>
              </a:rPr>
              <a:t>Отчеты председателя</a:t>
            </a:r>
          </a:p>
          <a:p>
            <a:pPr marL="285750" indent="-285750" algn="just" eaLnBrk="1" hangingPunct="1">
              <a:spcBef>
                <a:spcPct val="0"/>
              </a:spcBef>
              <a:spcAft>
                <a:spcPts val="600"/>
              </a:spcAft>
              <a:buFont typeface="Wingdings" panose="05000000000000000000"/>
              <a:buChar char="q"/>
            </a:pPr>
            <a:r>
              <a:rPr lang="kk-KZ" altLang="ru-RU" sz="1800" b="1" dirty="0">
                <a:solidFill>
                  <a:srgbClr val="000000"/>
                </a:solidFill>
              </a:rPr>
              <a:t>Формы всех документов</a:t>
            </a:r>
            <a:endParaRPr lang="ru-RU" altLang="ru-RU" sz="1700" b="1" dirty="0">
              <a:solidFill>
                <a:srgbClr val="000000"/>
              </a:solidFill>
            </a:endParaRPr>
          </a:p>
        </p:txBody>
      </p:sp>
    </p:spTree>
    <p:extLst>
      <p:ext uri="{BB962C8B-B14F-4D97-AF65-F5344CB8AC3E}">
        <p14:creationId xmlns:p14="http://schemas.microsoft.com/office/powerpoint/2010/main" val="2003217553"/>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27">
            <a:extLst>
              <a:ext uri="{FF2B5EF4-FFF2-40B4-BE49-F238E27FC236}">
                <a16:creationId xmlns:a16="http://schemas.microsoft.com/office/drawing/2014/main" xmlns="" id="{DA76E9DE-A8AA-CF28-2BA6-CEAC4E4F7B3B}"/>
              </a:ext>
            </a:extLst>
          </p:cNvPr>
          <p:cNvSpPr>
            <a:spLocks noChangeArrowheads="1"/>
          </p:cNvSpPr>
          <p:nvPr/>
        </p:nvSpPr>
        <p:spPr bwMode="auto">
          <a:xfrm>
            <a:off x="1899976" y="76200"/>
            <a:ext cx="534404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Типовой договор управления</a:t>
            </a:r>
            <a:endParaRPr lang="ru-RU" sz="2400" b="1" dirty="0">
              <a:solidFill>
                <a:prstClr val="black"/>
              </a:solidFill>
            </a:endParaRPr>
          </a:p>
        </p:txBody>
      </p:sp>
      <p:sp>
        <p:nvSpPr>
          <p:cNvPr id="4" name="TextBox 3">
            <a:extLst>
              <a:ext uri="{FF2B5EF4-FFF2-40B4-BE49-F238E27FC236}">
                <a16:creationId xmlns:a16="http://schemas.microsoft.com/office/drawing/2014/main" xmlns="" id="{B26C48D0-951D-6B22-339B-DBB8DBD543D1}"/>
              </a:ext>
            </a:extLst>
          </p:cNvPr>
          <p:cNvSpPr txBox="1"/>
          <p:nvPr/>
        </p:nvSpPr>
        <p:spPr>
          <a:xfrm>
            <a:off x="228600" y="1219200"/>
            <a:ext cx="8686800" cy="5309017"/>
          </a:xfrm>
          <a:prstGeom prst="rect">
            <a:avLst/>
          </a:prstGeom>
          <a:noFill/>
        </p:spPr>
        <p:txBody>
          <a:bodyPr wrap="square">
            <a:spAutoFit/>
          </a:bodyPr>
          <a:lstStyle/>
          <a:p>
            <a:pPr marL="285750" indent="-285750">
              <a:buFont typeface="Wingdings" panose="05000000000000000000" pitchFamily="2" charset="2"/>
              <a:buChar char="q"/>
            </a:pPr>
            <a:r>
              <a:rPr lang="ru-RU" sz="1800" kern="0" dirty="0">
                <a:solidFill>
                  <a:srgbClr val="000000"/>
                </a:solidFill>
                <a:effectLst/>
                <a:latin typeface="Times New Roman" panose="02020603050405020304" pitchFamily="18" charset="0"/>
                <a:ea typeface="Times New Roman" panose="02020603050405020304" pitchFamily="18" charset="0"/>
              </a:rPr>
              <a:t>Наименование сторон ОСИ/ПТ – Управляющий</a:t>
            </a:r>
          </a:p>
          <a:p>
            <a:pPr marL="285750" indent="-285750">
              <a:buFont typeface="Wingdings" panose="05000000000000000000" pitchFamily="2" charset="2"/>
              <a:buChar char="q"/>
            </a:pPr>
            <a:r>
              <a:rPr lang="ru-RU" sz="1800" kern="0" dirty="0">
                <a:solidFill>
                  <a:srgbClr val="000000"/>
                </a:solidFill>
                <a:effectLst/>
                <a:latin typeface="Times New Roman" panose="02020603050405020304" pitchFamily="18" charset="0"/>
                <a:ea typeface="Times New Roman" panose="02020603050405020304" pitchFamily="18" charset="0"/>
              </a:rPr>
              <a:t>На основании решения собственников – протокол № дата</a:t>
            </a:r>
          </a:p>
          <a:p>
            <a:pPr marL="285750" indent="-285750">
              <a:buFont typeface="Wingdings" panose="05000000000000000000" pitchFamily="2" charset="2"/>
              <a:buChar char="q"/>
            </a:pPr>
            <a:r>
              <a:rPr lang="ru-RU" sz="1800" kern="0" dirty="0">
                <a:solidFill>
                  <a:srgbClr val="000000"/>
                </a:solidFill>
                <a:effectLst/>
                <a:latin typeface="Times New Roman" panose="02020603050405020304" pitchFamily="18" charset="0"/>
                <a:ea typeface="Times New Roman" panose="02020603050405020304" pitchFamily="18" charset="0"/>
              </a:rPr>
              <a:t>По настоящему договору ОСИ поручает, а Управляющий принимает на себя обязательства совершать от имени и за счет Объединения/Простого товарищества все необходимые юридические и фактические действия, направленные на выполнение работ по управлению объектом кондоминиума, на достижение целей управления</a:t>
            </a:r>
          </a:p>
          <a:p>
            <a:pPr indent="270510" algn="just">
              <a:lnSpc>
                <a:spcPct val="1070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Обязанности ОСИ/ПТ</a:t>
            </a:r>
          </a:p>
          <a:p>
            <a:pPr marL="285750" indent="-285750" algn="just">
              <a:lnSpc>
                <a:spcPct val="107000"/>
              </a:lnSpc>
              <a:spcAft>
                <a:spcPts val="6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Использовать общее имущество в многоквартирном жилом доме в соответствии с его назначением.</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Своевременно в порядке, установленном решением собрания собственников квартир, нежилых помещений, оплачивать предоставленные по настоящему договору услугу.</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Незамедлительно сообщать Управляющему об обнаружении неисправности сетей, оборудования, приборов учета, снижении параметров качества коммунальных услуг, создающих угрозу жизни и здоровью, безопасности граждан.</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Wingdings" panose="05000000000000000000" pitchFamily="2" charset="2"/>
              <a:buChar char="q"/>
            </a:pPr>
            <a:r>
              <a:rPr lang="ru-RU" sz="1800" kern="0" dirty="0">
                <a:solidFill>
                  <a:srgbClr val="000000"/>
                </a:solidFill>
                <a:effectLst/>
                <a:latin typeface="Times New Roman" panose="02020603050405020304" pitchFamily="18" charset="0"/>
                <a:ea typeface="Times New Roman" panose="02020603050405020304" pitchFamily="18" charset="0"/>
              </a:rPr>
              <a:t>Нести иные обязанности  </a:t>
            </a:r>
            <a:endParaRPr lang="x-none" dirty="0"/>
          </a:p>
        </p:txBody>
      </p:sp>
    </p:spTree>
    <p:extLst>
      <p:ext uri="{BB962C8B-B14F-4D97-AF65-F5344CB8AC3E}">
        <p14:creationId xmlns:p14="http://schemas.microsoft.com/office/powerpoint/2010/main" val="990665771"/>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27">
            <a:extLst>
              <a:ext uri="{FF2B5EF4-FFF2-40B4-BE49-F238E27FC236}">
                <a16:creationId xmlns:a16="http://schemas.microsoft.com/office/drawing/2014/main" xmlns="" id="{DA76E9DE-A8AA-CF28-2BA6-CEAC4E4F7B3B}"/>
              </a:ext>
            </a:extLst>
          </p:cNvPr>
          <p:cNvSpPr>
            <a:spLocks noChangeArrowheads="1"/>
          </p:cNvSpPr>
          <p:nvPr/>
        </p:nvSpPr>
        <p:spPr bwMode="auto">
          <a:xfrm>
            <a:off x="1899976" y="76200"/>
            <a:ext cx="534404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Типовой договор управления</a:t>
            </a:r>
            <a:endParaRPr lang="ru-RU" sz="2400" b="1" dirty="0">
              <a:solidFill>
                <a:prstClr val="black"/>
              </a:solidFill>
            </a:endParaRPr>
          </a:p>
        </p:txBody>
      </p:sp>
      <p:sp>
        <p:nvSpPr>
          <p:cNvPr id="4" name="TextBox 3">
            <a:extLst>
              <a:ext uri="{FF2B5EF4-FFF2-40B4-BE49-F238E27FC236}">
                <a16:creationId xmlns:a16="http://schemas.microsoft.com/office/drawing/2014/main" xmlns="" id="{B26C48D0-951D-6B22-339B-DBB8DBD543D1}"/>
              </a:ext>
            </a:extLst>
          </p:cNvPr>
          <p:cNvSpPr txBox="1"/>
          <p:nvPr/>
        </p:nvSpPr>
        <p:spPr>
          <a:xfrm>
            <a:off x="228600" y="1295400"/>
            <a:ext cx="8686800" cy="5184881"/>
          </a:xfrm>
          <a:prstGeom prst="rect">
            <a:avLst/>
          </a:prstGeom>
          <a:noFill/>
        </p:spPr>
        <p:txBody>
          <a:bodyPr wrap="square">
            <a:spAutoFit/>
          </a:bodyPr>
          <a:lstStyle/>
          <a:p>
            <a:pPr indent="270510" algn="just">
              <a:lnSpc>
                <a:spcPct val="107000"/>
              </a:lnSpc>
              <a:spcAft>
                <a:spcPts val="800"/>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Обязанности Управляющего:</a:t>
            </a:r>
            <a:endParaRPr lang="x-none"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6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Управлять многоквартирным жилым домом в </a:t>
            </a:r>
            <a:r>
              <a:rPr lang="ru-RU"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соответствии с условиями настоящего договора.</a:t>
            </a:r>
            <a:endParaRPr lang="x-none"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6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Формировать </a:t>
            </a:r>
            <a:r>
              <a:rPr lang="ru-RU" b="1" dirty="0">
                <a:solidFill>
                  <a:srgbClr val="C00000"/>
                </a:solidFill>
                <a:latin typeface="Times New Roman" panose="02020603050405020304" pitchFamily="18" charset="0"/>
                <a:cs typeface="Times New Roman" panose="02020603050405020304" pitchFamily="18" charset="0"/>
              </a:rPr>
              <a:t>списки собственников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квартир, нежилых помещений;</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6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Осуществлять </a:t>
            </a:r>
            <a:r>
              <a:rPr lang="ru-RU" b="1" dirty="0">
                <a:solidFill>
                  <a:srgbClr val="C00000"/>
                </a:solidFill>
                <a:latin typeface="Times New Roman" panose="02020603050405020304" pitchFamily="18" charset="0"/>
                <a:cs typeface="Times New Roman" panose="02020603050405020304" pitchFamily="18" charset="0"/>
              </a:rPr>
              <a:t>подготовку материалов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организации проведения </a:t>
            </a:r>
            <a:r>
              <a:rPr lang="ru-RU" b="1" dirty="0">
                <a:solidFill>
                  <a:srgbClr val="C00000"/>
                </a:solidFill>
                <a:latin typeface="Times New Roman" panose="02020603050405020304" pitchFamily="18" charset="0"/>
                <a:cs typeface="Times New Roman" panose="02020603050405020304" pitchFamily="18" charset="0"/>
              </a:rPr>
              <a:t>собраний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6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Организовывать </a:t>
            </a:r>
            <a:r>
              <a:rPr lang="ru-RU" b="1" dirty="0">
                <a:solidFill>
                  <a:srgbClr val="C00000"/>
                </a:solidFill>
                <a:latin typeface="Times New Roman" panose="02020603050405020304" pitchFamily="18" charset="0"/>
                <a:cs typeface="Times New Roman" panose="02020603050405020304" pitchFamily="18" charset="0"/>
              </a:rPr>
              <a:t>исполнение решений собраний и Совета дома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6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Обеспечивать </a:t>
            </a:r>
            <a:r>
              <a:rPr lang="ru-RU" b="1" dirty="0">
                <a:solidFill>
                  <a:srgbClr val="C00000"/>
                </a:solidFill>
                <a:latin typeface="Times New Roman" panose="02020603050405020304" pitchFamily="18" charset="0"/>
                <a:cs typeface="Times New Roman" panose="02020603050405020304" pitchFamily="18" charset="0"/>
              </a:rPr>
              <a:t>сохранность объектов</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входящих в состав общего имущества в многоквартирном жилом доме.</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6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Заключать и исполнять </a:t>
            </a:r>
            <a:r>
              <a:rPr lang="ru-RU" b="1" dirty="0">
                <a:solidFill>
                  <a:srgbClr val="C00000"/>
                </a:solidFill>
                <a:latin typeface="Times New Roman" panose="02020603050405020304" pitchFamily="18" charset="0"/>
                <a:cs typeface="Times New Roman" panose="02020603050405020304" pitchFamily="18" charset="0"/>
              </a:rPr>
              <a:t>договоры</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об оказании услуг с </a:t>
            </a:r>
            <a:r>
              <a:rPr lang="ru-RU" b="1" dirty="0">
                <a:solidFill>
                  <a:srgbClr val="C00000"/>
                </a:solidFill>
                <a:latin typeface="Times New Roman" panose="02020603050405020304" pitchFamily="18" charset="0"/>
                <a:cs typeface="Times New Roman" panose="02020603050405020304" pitchFamily="18" charset="0"/>
              </a:rPr>
              <a:t>субъектами сервисной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деятельности;</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6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Заключать договоры об оказании </a:t>
            </a:r>
            <a:r>
              <a:rPr lang="ru-RU" b="1" dirty="0">
                <a:solidFill>
                  <a:srgbClr val="C00000"/>
                </a:solidFill>
                <a:latin typeface="Times New Roman" panose="02020603050405020304" pitchFamily="18" charset="0"/>
                <a:cs typeface="Times New Roman" panose="02020603050405020304" pitchFamily="18" charset="0"/>
              </a:rPr>
              <a:t>коммунальных услуг на содержание общего имущества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объекта кондоминиума с организациями, предоставляющими коммунальные услуги, их оплате, а также мониторинг исполнения договоров об оказании коммунальных услуг на содержание общего имущества объекта кондоминиума;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kern="0" dirty="0">
                <a:solidFill>
                  <a:srgbClr val="000000"/>
                </a:solidFill>
                <a:effectLst/>
                <a:latin typeface="Times New Roman" panose="02020603050405020304" pitchFamily="18" charset="0"/>
                <a:ea typeface="Times New Roman" panose="02020603050405020304" pitchFamily="18" charset="0"/>
              </a:rPr>
              <a:t> </a:t>
            </a:r>
            <a:endParaRPr lang="x-none" dirty="0"/>
          </a:p>
        </p:txBody>
      </p:sp>
    </p:spTree>
    <p:extLst>
      <p:ext uri="{BB962C8B-B14F-4D97-AF65-F5344CB8AC3E}">
        <p14:creationId xmlns:p14="http://schemas.microsoft.com/office/powerpoint/2010/main" val="2702232128"/>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27">
            <a:extLst>
              <a:ext uri="{FF2B5EF4-FFF2-40B4-BE49-F238E27FC236}">
                <a16:creationId xmlns:a16="http://schemas.microsoft.com/office/drawing/2014/main" xmlns="" id="{DA76E9DE-A8AA-CF28-2BA6-CEAC4E4F7B3B}"/>
              </a:ext>
            </a:extLst>
          </p:cNvPr>
          <p:cNvSpPr>
            <a:spLocks noChangeArrowheads="1"/>
          </p:cNvSpPr>
          <p:nvPr/>
        </p:nvSpPr>
        <p:spPr bwMode="auto">
          <a:xfrm>
            <a:off x="1899976" y="76200"/>
            <a:ext cx="534404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Типовой договор управления</a:t>
            </a:r>
            <a:endParaRPr lang="ru-RU" sz="2400" b="1" dirty="0">
              <a:solidFill>
                <a:prstClr val="black"/>
              </a:solidFill>
            </a:endParaRPr>
          </a:p>
        </p:txBody>
      </p:sp>
      <p:sp>
        <p:nvSpPr>
          <p:cNvPr id="4" name="TextBox 3">
            <a:extLst>
              <a:ext uri="{FF2B5EF4-FFF2-40B4-BE49-F238E27FC236}">
                <a16:creationId xmlns:a16="http://schemas.microsoft.com/office/drawing/2014/main" xmlns="" id="{B26C48D0-951D-6B22-339B-DBB8DBD543D1}"/>
              </a:ext>
            </a:extLst>
          </p:cNvPr>
          <p:cNvSpPr txBox="1"/>
          <p:nvPr/>
        </p:nvSpPr>
        <p:spPr>
          <a:xfrm>
            <a:off x="228600" y="762000"/>
            <a:ext cx="8686800" cy="5918672"/>
          </a:xfrm>
          <a:prstGeom prst="rect">
            <a:avLst/>
          </a:prstGeom>
          <a:noFill/>
        </p:spPr>
        <p:txBody>
          <a:bodyPr wrap="square">
            <a:spAutoFit/>
          </a:bodyPr>
          <a:lstStyle/>
          <a:p>
            <a:pPr indent="270510" algn="just">
              <a:lnSpc>
                <a:spcPct val="107000"/>
              </a:lnSpc>
              <a:spcAft>
                <a:spcPts val="800"/>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Обязанности Управляющего:</a:t>
            </a:r>
            <a:endParaRPr lang="x-none"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Составлять </a:t>
            </a:r>
            <a:r>
              <a:rPr lang="ru-RU" b="1" dirty="0">
                <a:solidFill>
                  <a:srgbClr val="C00000"/>
                </a:solidFill>
                <a:latin typeface="Times New Roman" panose="02020603050405020304" pitchFamily="18" charset="0"/>
                <a:cs typeface="Times New Roman" panose="02020603050405020304" pitchFamily="18" charset="0"/>
              </a:rPr>
              <a:t>проекты смет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расходов на управление объектом кондоминиума и содержание общего имущества объекта кондоминиума на один календарный год, </a:t>
            </a:r>
            <a:r>
              <a:rPr lang="ru-RU" b="1" dirty="0">
                <a:solidFill>
                  <a:srgbClr val="C00000"/>
                </a:solidFill>
                <a:latin typeface="Times New Roman" panose="02020603050405020304" pitchFamily="18" charset="0"/>
                <a:cs typeface="Times New Roman" panose="02020603050405020304" pitchFamily="18" charset="0"/>
              </a:rPr>
              <a:t>ежемесячный и годовой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отчет по управлению объектом кондоминиума и содержанию общего имущества объекта кондоминиума, представление их на рассмотрение </a:t>
            </a:r>
            <a:r>
              <a:rPr lang="ru-RU" b="1" dirty="0">
                <a:solidFill>
                  <a:srgbClr val="C00000"/>
                </a:solidFill>
                <a:latin typeface="Times New Roman" panose="02020603050405020304" pitchFamily="18" charset="0"/>
                <a:cs typeface="Times New Roman" panose="02020603050405020304" pitchFamily="18" charset="0"/>
              </a:rPr>
              <a:t>совету дома;</a:t>
            </a:r>
            <a:endParaRPr lang="x-none" b="1" dirty="0">
              <a:solidFill>
                <a:srgbClr val="C00000"/>
              </a:solidFill>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Представлять совету дома </a:t>
            </a:r>
            <a:r>
              <a:rPr lang="ru-RU" b="1" dirty="0">
                <a:solidFill>
                  <a:srgbClr val="C00000"/>
                </a:solidFill>
                <a:latin typeface="Times New Roman" panose="02020603050405020304" pitchFamily="18" charset="0"/>
                <a:cs typeface="Times New Roman" panose="02020603050405020304" pitchFamily="18" charset="0"/>
              </a:rPr>
              <a:t>ежемесячный отчет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 управлению объектом кондоминиума и содержанию общего имущества объекта кондоминиума;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Обеспечивать свободный </a:t>
            </a:r>
            <a:r>
              <a:rPr lang="ru-RU" b="1" dirty="0">
                <a:solidFill>
                  <a:srgbClr val="C00000"/>
                </a:solidFill>
                <a:latin typeface="Times New Roman" panose="02020603050405020304" pitchFamily="18" charset="0"/>
                <a:cs typeface="Times New Roman" panose="02020603050405020304" pitchFamily="18" charset="0"/>
              </a:rPr>
              <a:t>доступ</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собственникам квартир, нежилых помещений </a:t>
            </a:r>
            <a:r>
              <a:rPr lang="ru-RU" b="1" dirty="0">
                <a:solidFill>
                  <a:srgbClr val="C00000"/>
                </a:solidFill>
                <a:latin typeface="Times New Roman" panose="02020603050405020304" pitchFamily="18" charset="0"/>
                <a:cs typeface="Times New Roman" panose="02020603050405020304" pitchFamily="18" charset="0"/>
              </a:rPr>
              <a:t>к информации об основных показателях деятельности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 заключенных договорах на оказание услуг и выполнение работ по содержанию общего имущества объекта кондоминиума, порядке и условиях их оказания, стоимости;</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Осуществлять </a:t>
            </a:r>
            <a:r>
              <a:rPr lang="ru-RU" b="1" dirty="0">
                <a:solidFill>
                  <a:srgbClr val="C00000"/>
                </a:solidFill>
                <a:latin typeface="Times New Roman" panose="02020603050405020304" pitchFamily="18" charset="0"/>
                <a:cs typeface="Times New Roman" panose="02020603050405020304" pitchFamily="18" charset="0"/>
              </a:rPr>
              <a:t>мониторинг качества коммунальных услуг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непрерывности их подачи собственникам квартир, нежилых помещений;</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течении </a:t>
            </a:r>
            <a:r>
              <a:rPr lang="ru-RU" b="1" dirty="0">
                <a:solidFill>
                  <a:srgbClr val="C00000"/>
                </a:solidFill>
                <a:latin typeface="Times New Roman" panose="02020603050405020304" pitchFamily="18" charset="0"/>
                <a:cs typeface="Times New Roman" panose="02020603050405020304" pitchFamily="18" charset="0"/>
              </a:rPr>
              <a:t>трех рабочих дней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 дня прекращения действий договора по управлению объектом кондоминиума обязан </a:t>
            </a:r>
            <a:r>
              <a:rPr lang="ru-RU" b="1" dirty="0">
                <a:solidFill>
                  <a:srgbClr val="C00000"/>
                </a:solidFill>
                <a:latin typeface="Times New Roman" panose="02020603050405020304" pitchFamily="18" charset="0"/>
                <a:cs typeface="Times New Roman" panose="02020603050405020304" pitchFamily="18" charset="0"/>
              </a:rPr>
              <a:t>передать совету дома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или председателю объединения собственников имущества либо доверенному лицу простого товарищества на основании акта приема-передачи:</a:t>
            </a:r>
            <a:r>
              <a:rPr lang="ru-RU" sz="1800" kern="0" dirty="0">
                <a:solidFill>
                  <a:srgbClr val="000000"/>
                </a:solidFill>
                <a:effectLst/>
                <a:latin typeface="Times New Roman" panose="02020603050405020304" pitchFamily="18" charset="0"/>
                <a:ea typeface="Times New Roman" panose="02020603050405020304" pitchFamily="18" charset="0"/>
              </a:rPr>
              <a:t> </a:t>
            </a:r>
            <a:endParaRPr lang="x-none" dirty="0"/>
          </a:p>
        </p:txBody>
      </p:sp>
    </p:spTree>
    <p:extLst>
      <p:ext uri="{BB962C8B-B14F-4D97-AF65-F5344CB8AC3E}">
        <p14:creationId xmlns:p14="http://schemas.microsoft.com/office/powerpoint/2010/main" val="2338874061"/>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27">
            <a:extLst>
              <a:ext uri="{FF2B5EF4-FFF2-40B4-BE49-F238E27FC236}">
                <a16:creationId xmlns:a16="http://schemas.microsoft.com/office/drawing/2014/main" xmlns="" id="{8AF9AF94-797C-5094-E88C-205003C19D8D}"/>
              </a:ext>
            </a:extLst>
          </p:cNvPr>
          <p:cNvSpPr>
            <a:spLocks noChangeArrowheads="1"/>
          </p:cNvSpPr>
          <p:nvPr/>
        </p:nvSpPr>
        <p:spPr bwMode="auto">
          <a:xfrm>
            <a:off x="0" y="-58738"/>
            <a:ext cx="9144000" cy="792163"/>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Полномочия по принятию решений</a:t>
            </a:r>
            <a:endParaRPr lang="ru-RU" sz="2400" b="1" dirty="0">
              <a:solidFill>
                <a:prstClr val="black"/>
              </a:solidFill>
            </a:endParaRPr>
          </a:p>
        </p:txBody>
      </p:sp>
      <p:sp>
        <p:nvSpPr>
          <p:cNvPr id="5" name="AutoShape 9">
            <a:extLst>
              <a:ext uri="{FF2B5EF4-FFF2-40B4-BE49-F238E27FC236}">
                <a16:creationId xmlns:a16="http://schemas.microsoft.com/office/drawing/2014/main" xmlns="" id="{D567B20A-B03B-9B1F-D1E4-CEEFDE72ABB2}"/>
              </a:ext>
            </a:extLst>
          </p:cNvPr>
          <p:cNvSpPr>
            <a:spLocks noChangeArrowheads="1"/>
          </p:cNvSpPr>
          <p:nvPr/>
        </p:nvSpPr>
        <p:spPr bwMode="auto">
          <a:xfrm>
            <a:off x="152400" y="890600"/>
            <a:ext cx="2053431" cy="408623"/>
          </a:xfrm>
          <a:prstGeom prst="roundRect">
            <a:avLst>
              <a:gd name="adj" fmla="val 16667"/>
            </a:avLst>
          </a:prstGeom>
          <a:solidFill>
            <a:srgbClr val="FFFF00"/>
          </a:solidFill>
          <a:ln w="25400" algn="ctr">
            <a:solidFill>
              <a:schemeClr val="tx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kk-KZ" altLang="ru-RU" sz="1800" b="1" dirty="0">
                <a:solidFill>
                  <a:srgbClr val="000000"/>
                </a:solidFill>
              </a:rPr>
              <a:t>Кодексы</a:t>
            </a:r>
            <a:endParaRPr lang="ru-RU" altLang="ru-RU" sz="1700" b="1" i="1" dirty="0">
              <a:solidFill>
                <a:srgbClr val="000000"/>
              </a:solidFill>
            </a:endParaRPr>
          </a:p>
        </p:txBody>
      </p:sp>
      <p:sp>
        <p:nvSpPr>
          <p:cNvPr id="6" name="AutoShape 9">
            <a:extLst>
              <a:ext uri="{FF2B5EF4-FFF2-40B4-BE49-F238E27FC236}">
                <a16:creationId xmlns:a16="http://schemas.microsoft.com/office/drawing/2014/main" xmlns="" id="{77367AD8-3656-58FF-3110-6F77308579A3}"/>
              </a:ext>
            </a:extLst>
          </p:cNvPr>
          <p:cNvSpPr>
            <a:spLocks noChangeArrowheads="1"/>
          </p:cNvSpPr>
          <p:nvPr/>
        </p:nvSpPr>
        <p:spPr bwMode="auto">
          <a:xfrm>
            <a:off x="761998" y="1467568"/>
            <a:ext cx="2053431" cy="408623"/>
          </a:xfrm>
          <a:prstGeom prst="roundRect">
            <a:avLst>
              <a:gd name="adj" fmla="val 16667"/>
            </a:avLst>
          </a:prstGeom>
          <a:solidFill>
            <a:srgbClr val="FFFF00"/>
          </a:solidFill>
          <a:ln w="25400" algn="ctr">
            <a:solidFill>
              <a:schemeClr val="tx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kk-KZ" altLang="ru-RU" sz="1800" b="1" dirty="0">
                <a:solidFill>
                  <a:srgbClr val="000000"/>
                </a:solidFill>
              </a:rPr>
              <a:t>Законы</a:t>
            </a:r>
            <a:endParaRPr lang="ru-RU" altLang="ru-RU" sz="1700" b="1" i="1" dirty="0">
              <a:solidFill>
                <a:srgbClr val="000000"/>
              </a:solidFill>
            </a:endParaRPr>
          </a:p>
        </p:txBody>
      </p:sp>
      <p:sp>
        <p:nvSpPr>
          <p:cNvPr id="7" name="AutoShape 9">
            <a:extLst>
              <a:ext uri="{FF2B5EF4-FFF2-40B4-BE49-F238E27FC236}">
                <a16:creationId xmlns:a16="http://schemas.microsoft.com/office/drawing/2014/main" xmlns="" id="{1F686FCE-18F2-AE3E-EED7-754687E0DBE8}"/>
              </a:ext>
            </a:extLst>
          </p:cNvPr>
          <p:cNvSpPr>
            <a:spLocks noChangeArrowheads="1"/>
          </p:cNvSpPr>
          <p:nvPr/>
        </p:nvSpPr>
        <p:spPr bwMode="auto">
          <a:xfrm>
            <a:off x="1494424" y="2106234"/>
            <a:ext cx="2362200" cy="408623"/>
          </a:xfrm>
          <a:prstGeom prst="roundRect">
            <a:avLst>
              <a:gd name="adj" fmla="val 16667"/>
            </a:avLst>
          </a:prstGeom>
          <a:solidFill>
            <a:srgbClr val="FFFF00"/>
          </a:solidFill>
          <a:ln w="25400" algn="ctr">
            <a:solidFill>
              <a:schemeClr val="tx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kk-KZ" altLang="ru-RU" sz="1800" b="1" dirty="0">
                <a:solidFill>
                  <a:srgbClr val="000000"/>
                </a:solidFill>
              </a:rPr>
              <a:t>Указы Президента</a:t>
            </a:r>
            <a:endParaRPr lang="ru-RU" altLang="ru-RU" sz="1700" b="1" i="1" dirty="0">
              <a:solidFill>
                <a:srgbClr val="000000"/>
              </a:solidFill>
            </a:endParaRPr>
          </a:p>
        </p:txBody>
      </p:sp>
      <p:sp>
        <p:nvSpPr>
          <p:cNvPr id="8" name="AutoShape 9">
            <a:extLst>
              <a:ext uri="{FF2B5EF4-FFF2-40B4-BE49-F238E27FC236}">
                <a16:creationId xmlns:a16="http://schemas.microsoft.com/office/drawing/2014/main" xmlns="" id="{AFDA9636-C441-F04E-A625-CDC8A106CCE7}"/>
              </a:ext>
            </a:extLst>
          </p:cNvPr>
          <p:cNvSpPr>
            <a:spLocks noChangeArrowheads="1"/>
          </p:cNvSpPr>
          <p:nvPr/>
        </p:nvSpPr>
        <p:spPr bwMode="auto">
          <a:xfrm>
            <a:off x="2508059" y="2660049"/>
            <a:ext cx="2053431" cy="715089"/>
          </a:xfrm>
          <a:prstGeom prst="roundRect">
            <a:avLst>
              <a:gd name="adj" fmla="val 16667"/>
            </a:avLst>
          </a:prstGeom>
          <a:solidFill>
            <a:srgbClr val="FFFF00"/>
          </a:solidFill>
          <a:ln w="25400" algn="ctr">
            <a:solidFill>
              <a:schemeClr val="tx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kk-KZ" altLang="ru-RU" sz="1800" b="1" dirty="0">
                <a:solidFill>
                  <a:srgbClr val="000000"/>
                </a:solidFill>
              </a:rPr>
              <a:t>Постановления Правительства</a:t>
            </a:r>
            <a:endParaRPr lang="ru-RU" altLang="ru-RU" sz="1700" b="1" i="1" dirty="0">
              <a:solidFill>
                <a:srgbClr val="000000"/>
              </a:solidFill>
            </a:endParaRPr>
          </a:p>
        </p:txBody>
      </p:sp>
      <p:sp>
        <p:nvSpPr>
          <p:cNvPr id="9" name="AutoShape 9">
            <a:extLst>
              <a:ext uri="{FF2B5EF4-FFF2-40B4-BE49-F238E27FC236}">
                <a16:creationId xmlns:a16="http://schemas.microsoft.com/office/drawing/2014/main" xmlns="" id="{25140E20-8636-2311-DBE9-3D26A7E13BAD}"/>
              </a:ext>
            </a:extLst>
          </p:cNvPr>
          <p:cNvSpPr>
            <a:spLocks noChangeArrowheads="1"/>
          </p:cNvSpPr>
          <p:nvPr/>
        </p:nvSpPr>
        <p:spPr bwMode="auto">
          <a:xfrm>
            <a:off x="3112346" y="3544162"/>
            <a:ext cx="2053431" cy="715089"/>
          </a:xfrm>
          <a:prstGeom prst="roundRect">
            <a:avLst>
              <a:gd name="adj" fmla="val 16667"/>
            </a:avLst>
          </a:prstGeom>
          <a:solidFill>
            <a:srgbClr val="FFFF00"/>
          </a:solidFill>
          <a:ln w="25400" algn="ctr">
            <a:solidFill>
              <a:schemeClr val="tx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kk-KZ" altLang="ru-RU" sz="1800" b="1" dirty="0">
                <a:solidFill>
                  <a:srgbClr val="000000"/>
                </a:solidFill>
              </a:rPr>
              <a:t>Приказы Министров</a:t>
            </a:r>
            <a:endParaRPr lang="ru-RU" altLang="ru-RU" sz="1700" b="1" i="1" dirty="0">
              <a:solidFill>
                <a:srgbClr val="000000"/>
              </a:solidFill>
            </a:endParaRPr>
          </a:p>
        </p:txBody>
      </p:sp>
      <p:sp>
        <p:nvSpPr>
          <p:cNvPr id="10" name="AutoShape 9">
            <a:extLst>
              <a:ext uri="{FF2B5EF4-FFF2-40B4-BE49-F238E27FC236}">
                <a16:creationId xmlns:a16="http://schemas.microsoft.com/office/drawing/2014/main" xmlns="" id="{EEDD67D1-3741-6A09-735E-B71DCD6801B4}"/>
              </a:ext>
            </a:extLst>
          </p:cNvPr>
          <p:cNvSpPr>
            <a:spLocks noChangeArrowheads="1"/>
          </p:cNvSpPr>
          <p:nvPr/>
        </p:nvSpPr>
        <p:spPr bwMode="auto">
          <a:xfrm>
            <a:off x="4038600" y="4400981"/>
            <a:ext cx="2053431" cy="715089"/>
          </a:xfrm>
          <a:prstGeom prst="roundRect">
            <a:avLst>
              <a:gd name="adj" fmla="val 16667"/>
            </a:avLst>
          </a:prstGeom>
          <a:solidFill>
            <a:srgbClr val="FFFF00"/>
          </a:solidFill>
          <a:ln w="25400" algn="ctr">
            <a:solidFill>
              <a:schemeClr val="tx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kk-KZ" altLang="ru-RU" sz="1800" b="1" dirty="0">
                <a:solidFill>
                  <a:srgbClr val="000000"/>
                </a:solidFill>
              </a:rPr>
              <a:t>Решения маслихата</a:t>
            </a:r>
            <a:endParaRPr lang="ru-RU" altLang="ru-RU" sz="1700" b="1" i="1" dirty="0">
              <a:solidFill>
                <a:srgbClr val="000000"/>
              </a:solidFill>
            </a:endParaRPr>
          </a:p>
        </p:txBody>
      </p:sp>
      <p:sp>
        <p:nvSpPr>
          <p:cNvPr id="11" name="AutoShape 9">
            <a:extLst>
              <a:ext uri="{FF2B5EF4-FFF2-40B4-BE49-F238E27FC236}">
                <a16:creationId xmlns:a16="http://schemas.microsoft.com/office/drawing/2014/main" xmlns="" id="{09BEEE1C-B80A-54AC-8CE8-F544279053F3}"/>
              </a:ext>
            </a:extLst>
          </p:cNvPr>
          <p:cNvSpPr>
            <a:spLocks noChangeArrowheads="1"/>
          </p:cNvSpPr>
          <p:nvPr/>
        </p:nvSpPr>
        <p:spPr bwMode="auto">
          <a:xfrm>
            <a:off x="4914900" y="5257800"/>
            <a:ext cx="2514600" cy="715089"/>
          </a:xfrm>
          <a:prstGeom prst="roundRect">
            <a:avLst>
              <a:gd name="adj" fmla="val 16667"/>
            </a:avLst>
          </a:prstGeom>
          <a:solidFill>
            <a:srgbClr val="FFFF00"/>
          </a:solidFill>
          <a:ln w="25400" algn="ctr">
            <a:solidFill>
              <a:schemeClr val="tx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kk-KZ" altLang="ru-RU" sz="1800" b="1" dirty="0">
                <a:solidFill>
                  <a:srgbClr val="000000"/>
                </a:solidFill>
              </a:rPr>
              <a:t>Решения собрания собственников</a:t>
            </a:r>
            <a:endParaRPr lang="ru-RU" altLang="ru-RU" sz="1700" b="1" i="1" dirty="0">
              <a:solidFill>
                <a:srgbClr val="000000"/>
              </a:solidFill>
            </a:endParaRPr>
          </a:p>
        </p:txBody>
      </p:sp>
      <p:sp>
        <p:nvSpPr>
          <p:cNvPr id="12" name="AutoShape 9">
            <a:extLst>
              <a:ext uri="{FF2B5EF4-FFF2-40B4-BE49-F238E27FC236}">
                <a16:creationId xmlns:a16="http://schemas.microsoft.com/office/drawing/2014/main" xmlns="" id="{21760524-9AFC-5463-272D-5F4F4D18743B}"/>
              </a:ext>
            </a:extLst>
          </p:cNvPr>
          <p:cNvSpPr>
            <a:spLocks noChangeArrowheads="1"/>
          </p:cNvSpPr>
          <p:nvPr/>
        </p:nvSpPr>
        <p:spPr bwMode="auto">
          <a:xfrm>
            <a:off x="6172200" y="6066839"/>
            <a:ext cx="2053431" cy="715089"/>
          </a:xfrm>
          <a:prstGeom prst="roundRect">
            <a:avLst>
              <a:gd name="adj" fmla="val 16667"/>
            </a:avLst>
          </a:prstGeom>
          <a:solidFill>
            <a:srgbClr val="FFFF00"/>
          </a:solidFill>
          <a:ln w="25400" algn="ctr">
            <a:solidFill>
              <a:schemeClr val="tx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kk-KZ" altLang="ru-RU" sz="1800" b="1" dirty="0">
                <a:solidFill>
                  <a:srgbClr val="000000"/>
                </a:solidFill>
              </a:rPr>
              <a:t>Решения совета дома</a:t>
            </a:r>
            <a:endParaRPr lang="ru-RU" altLang="ru-RU" sz="1700" b="1" i="1" dirty="0">
              <a:solidFill>
                <a:srgbClr val="000000"/>
              </a:solidFill>
            </a:endParaRPr>
          </a:p>
        </p:txBody>
      </p:sp>
      <p:pic>
        <p:nvPicPr>
          <p:cNvPr id="1026" name="Picture 2" descr="Как сменить председателя кооператива КСК? ᐈ новость от 15:56, 24 апреля  2014 на zakon.kz">
            <a:extLst>
              <a:ext uri="{FF2B5EF4-FFF2-40B4-BE49-F238E27FC236}">
                <a16:creationId xmlns:a16="http://schemas.microsoft.com/office/drawing/2014/main" xmlns="" id="{78D30A16-08D7-E117-6B58-F5ADD95748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91" t="25366" r="25743"/>
          <a:stretch/>
        </p:blipFill>
        <p:spPr bwMode="auto">
          <a:xfrm>
            <a:off x="573484" y="4933621"/>
            <a:ext cx="2053431" cy="1848307"/>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9">
            <a:extLst>
              <a:ext uri="{FF2B5EF4-FFF2-40B4-BE49-F238E27FC236}">
                <a16:creationId xmlns:a16="http://schemas.microsoft.com/office/drawing/2014/main" xmlns="" id="{81DCB5C6-4AC1-BCD9-BEDF-33E93B2957D7}"/>
              </a:ext>
            </a:extLst>
          </p:cNvPr>
          <p:cNvSpPr>
            <a:spLocks noChangeArrowheads="1"/>
          </p:cNvSpPr>
          <p:nvPr/>
        </p:nvSpPr>
        <p:spPr bwMode="auto">
          <a:xfrm>
            <a:off x="152400" y="3832646"/>
            <a:ext cx="2663029" cy="1021556"/>
          </a:xfrm>
          <a:prstGeom prst="roundRect">
            <a:avLst>
              <a:gd name="adj" fmla="val 16667"/>
            </a:avLst>
          </a:prstGeom>
          <a:solidFill>
            <a:srgbClr val="FFC000"/>
          </a:solidFill>
          <a:ln w="25400" algn="ctr">
            <a:solidFill>
              <a:schemeClr val="tx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kk-KZ" altLang="ru-RU" sz="1800" b="1" dirty="0">
                <a:solidFill>
                  <a:srgbClr val="000000"/>
                </a:solidFill>
              </a:rPr>
              <a:t>А какие решения принимает председатель?</a:t>
            </a:r>
            <a:endParaRPr lang="ru-RU" altLang="ru-RU" sz="1700" b="1" i="1" dirty="0">
              <a:solidFill>
                <a:srgbClr val="000000"/>
              </a:solidFill>
            </a:endParaRPr>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дпись 2">
            <a:extLst>
              <a:ext uri="{FF2B5EF4-FFF2-40B4-BE49-F238E27FC236}">
                <a16:creationId xmlns:a16="http://schemas.microsoft.com/office/drawing/2014/main" xmlns="" id="{97A290DF-2384-0F96-9B25-BB43951277D7}"/>
              </a:ext>
            </a:extLst>
          </p:cNvPr>
          <p:cNvSpPr txBox="1">
            <a:spLocks noChangeArrowheads="1"/>
          </p:cNvSpPr>
          <p:nvPr/>
        </p:nvSpPr>
        <p:spPr bwMode="auto">
          <a:xfrm>
            <a:off x="4949463" y="1805728"/>
            <a:ext cx="4000963" cy="1318472"/>
          </a:xfrm>
          <a:prstGeom prst="rect">
            <a:avLst/>
          </a:prstGeom>
          <a:solidFill>
            <a:srgbClr val="FFFFFF"/>
          </a:solidFill>
          <a:ln w="9525" cmpd="dbl">
            <a:solidFill>
              <a:srgbClr val="000000"/>
            </a:solidFill>
            <a:miter lim="800000"/>
            <a:headEnd/>
            <a:tailEnd/>
          </a:ln>
        </p:spPr>
        <p:txBody>
          <a:bodyPr rot="0" vert="horz" wrap="square" lIns="91440" tIns="45720" rIns="91440" bIns="45720" anchor="t" anchorCtr="0">
            <a:noAutofit/>
          </a:bodyPr>
          <a:lstStyle/>
          <a:p>
            <a:pPr algn="just" hangingPunct="0"/>
            <a:r>
              <a:rPr lang="ru-RU" sz="1600" dirty="0">
                <a:effectLst/>
                <a:latin typeface="Times New Roman" panose="02020603050405020304" pitchFamily="18" charset="0"/>
                <a:ea typeface="Times New Roman" panose="02020603050405020304" pitchFamily="18" charset="0"/>
              </a:rPr>
              <a:t>имеет компетенцию принимать любые законные решения по управлению и содержанию МЖД.</a:t>
            </a:r>
            <a:endParaRPr lang="x-none" sz="1600" dirty="0">
              <a:effectLst/>
              <a:latin typeface="Times New Roman" panose="02020603050405020304" pitchFamily="18" charset="0"/>
              <a:ea typeface="Times New Roman" panose="02020603050405020304" pitchFamily="18" charset="0"/>
            </a:endParaRPr>
          </a:p>
          <a:p>
            <a:pPr algn="just" hangingPunct="0"/>
            <a:r>
              <a:rPr lang="ru-RU" sz="1600" dirty="0">
                <a:effectLst/>
                <a:latin typeface="Times New Roman" panose="02020603050405020304" pitchFamily="18" charset="0"/>
                <a:ea typeface="Times New Roman" panose="02020603050405020304" pitchFamily="18" charset="0"/>
              </a:rPr>
              <a:t>Собрание своим решением может делегировать часть полномочий совету дома</a:t>
            </a:r>
            <a:endParaRPr lang="x-none" sz="1600" dirty="0">
              <a:effectLst/>
              <a:latin typeface="Times New Roman" panose="02020603050405020304" pitchFamily="18" charset="0"/>
              <a:ea typeface="Times New Roman" panose="02020603050405020304" pitchFamily="18" charset="0"/>
            </a:endParaRPr>
          </a:p>
        </p:txBody>
      </p:sp>
      <p:sp>
        <p:nvSpPr>
          <p:cNvPr id="3" name="Надпись 2">
            <a:extLst>
              <a:ext uri="{FF2B5EF4-FFF2-40B4-BE49-F238E27FC236}">
                <a16:creationId xmlns:a16="http://schemas.microsoft.com/office/drawing/2014/main" xmlns="" id="{14B9FF86-CA31-9189-4A5F-6A1B35A58E40}"/>
              </a:ext>
            </a:extLst>
          </p:cNvPr>
          <p:cNvSpPr txBox="1">
            <a:spLocks noChangeArrowheads="1"/>
          </p:cNvSpPr>
          <p:nvPr/>
        </p:nvSpPr>
        <p:spPr bwMode="auto">
          <a:xfrm>
            <a:off x="4987146" y="3733800"/>
            <a:ext cx="4000962" cy="1201529"/>
          </a:xfrm>
          <a:prstGeom prst="rect">
            <a:avLst/>
          </a:prstGeom>
          <a:solidFill>
            <a:srgbClr val="FFFFFF"/>
          </a:solidFill>
          <a:ln w="9525" cmpd="dbl">
            <a:solidFill>
              <a:srgbClr val="000000"/>
            </a:solidFill>
            <a:miter lim="800000"/>
            <a:headEnd/>
            <a:tailEnd/>
          </a:ln>
        </p:spPr>
        <p:txBody>
          <a:bodyPr rot="0" vert="horz" wrap="square" lIns="91440" tIns="45720" rIns="91440" bIns="45720" anchor="t" anchorCtr="0">
            <a:noAutofit/>
          </a:bodyPr>
          <a:lstStyle/>
          <a:p>
            <a:pPr algn="just" hangingPunct="0"/>
            <a:r>
              <a:rPr lang="ru-RU" sz="1600" dirty="0">
                <a:effectLst/>
                <a:latin typeface="Times New Roman" panose="02020603050405020304" pitchFamily="18" charset="0"/>
                <a:ea typeface="Times New Roman" panose="02020603050405020304" pitchFamily="18" charset="0"/>
              </a:rPr>
              <a:t>имеет компетенцию принимать законные решения по управлению и содержанию МЖД, которые не входят в исключительные полномочия собрания</a:t>
            </a:r>
            <a:endParaRPr lang="x-none" sz="1600" dirty="0">
              <a:effectLst/>
              <a:latin typeface="Times New Roman" panose="02020603050405020304" pitchFamily="18" charset="0"/>
              <a:ea typeface="Times New Roman" panose="02020603050405020304" pitchFamily="18" charset="0"/>
            </a:endParaRPr>
          </a:p>
        </p:txBody>
      </p:sp>
      <p:sp>
        <p:nvSpPr>
          <p:cNvPr id="4" name="Надпись 2">
            <a:extLst>
              <a:ext uri="{FF2B5EF4-FFF2-40B4-BE49-F238E27FC236}">
                <a16:creationId xmlns:a16="http://schemas.microsoft.com/office/drawing/2014/main" xmlns="" id="{1CB6F149-A552-196C-8789-54670272994A}"/>
              </a:ext>
            </a:extLst>
          </p:cNvPr>
          <p:cNvSpPr txBox="1">
            <a:spLocks noChangeArrowheads="1"/>
          </p:cNvSpPr>
          <p:nvPr/>
        </p:nvSpPr>
        <p:spPr bwMode="auto">
          <a:xfrm>
            <a:off x="4990638" y="5622654"/>
            <a:ext cx="4000962" cy="1066800"/>
          </a:xfrm>
          <a:prstGeom prst="rect">
            <a:avLst/>
          </a:prstGeom>
          <a:solidFill>
            <a:srgbClr val="FFFFFF"/>
          </a:solidFill>
          <a:ln w="9525" cmpd="dbl">
            <a:solidFill>
              <a:srgbClr val="000000"/>
            </a:solidFill>
            <a:miter lim="800000"/>
            <a:headEnd/>
            <a:tailEnd/>
          </a:ln>
        </p:spPr>
        <p:txBody>
          <a:bodyPr rot="0" vert="horz" wrap="square" lIns="91440" tIns="45720" rIns="91440" bIns="45720" anchor="t" anchorCtr="0">
            <a:noAutofit/>
          </a:bodyPr>
          <a:lstStyle/>
          <a:p>
            <a:pPr algn="just" hangingPunct="0"/>
            <a:r>
              <a:rPr lang="ru-RU" sz="1600" dirty="0">
                <a:effectLst/>
                <a:latin typeface="Times New Roman" panose="02020603050405020304" pitchFamily="18" charset="0"/>
                <a:ea typeface="Times New Roman" panose="02020603050405020304" pitchFamily="18" charset="0"/>
              </a:rPr>
              <a:t>выполняет решения собрания и совета дома и осуществляет функции установленные Уставом ОСИ</a:t>
            </a:r>
            <a:endParaRPr lang="x-none" sz="1600" dirty="0">
              <a:effectLst/>
              <a:latin typeface="Times New Roman" panose="02020603050405020304" pitchFamily="18" charset="0"/>
              <a:ea typeface="Times New Roman" panose="02020603050405020304" pitchFamily="18" charset="0"/>
            </a:endParaRPr>
          </a:p>
        </p:txBody>
      </p:sp>
      <p:sp>
        <p:nvSpPr>
          <p:cNvPr id="5" name="AutoShape 327">
            <a:extLst>
              <a:ext uri="{FF2B5EF4-FFF2-40B4-BE49-F238E27FC236}">
                <a16:creationId xmlns:a16="http://schemas.microsoft.com/office/drawing/2014/main" xmlns="" id="{BDFE7CA2-31D8-F9DD-3D2B-AEDD3253EB10}"/>
              </a:ext>
            </a:extLst>
          </p:cNvPr>
          <p:cNvSpPr>
            <a:spLocks noChangeArrowheads="1"/>
          </p:cNvSpPr>
          <p:nvPr/>
        </p:nvSpPr>
        <p:spPr bwMode="auto">
          <a:xfrm>
            <a:off x="3124200" y="2226659"/>
            <a:ext cx="175213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000" b="1" kern="0" dirty="0">
                <a:effectLst/>
                <a:latin typeface="Times New Roman" panose="02020603050405020304" pitchFamily="18" charset="0"/>
                <a:ea typeface="Calibri" panose="020F0502020204030204" pitchFamily="34" charset="0"/>
                <a:cs typeface="Times New Roman" panose="02020603050405020304" pitchFamily="18" charset="0"/>
              </a:rPr>
              <a:t>Собрание</a:t>
            </a:r>
            <a:endParaRPr lang="ru-RU" sz="2000" b="1" dirty="0">
              <a:solidFill>
                <a:prstClr val="black"/>
              </a:solidFill>
            </a:endParaRPr>
          </a:p>
        </p:txBody>
      </p:sp>
      <p:sp>
        <p:nvSpPr>
          <p:cNvPr id="6" name="AutoShape 327">
            <a:extLst>
              <a:ext uri="{FF2B5EF4-FFF2-40B4-BE49-F238E27FC236}">
                <a16:creationId xmlns:a16="http://schemas.microsoft.com/office/drawing/2014/main" xmlns="" id="{FBA58D4D-EFB5-DA20-0688-990AFA9BB5AF}"/>
              </a:ext>
            </a:extLst>
          </p:cNvPr>
          <p:cNvSpPr>
            <a:spLocks noChangeArrowheads="1"/>
          </p:cNvSpPr>
          <p:nvPr/>
        </p:nvSpPr>
        <p:spPr bwMode="auto">
          <a:xfrm>
            <a:off x="3124200" y="4126611"/>
            <a:ext cx="175213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000" b="1" kern="0" dirty="0">
                <a:effectLst/>
                <a:latin typeface="Times New Roman" panose="02020603050405020304" pitchFamily="18" charset="0"/>
                <a:ea typeface="Calibri" panose="020F0502020204030204" pitchFamily="34" charset="0"/>
                <a:cs typeface="Times New Roman" panose="02020603050405020304" pitchFamily="18" charset="0"/>
              </a:rPr>
              <a:t>Совет дома</a:t>
            </a:r>
            <a:endParaRPr lang="ru-RU" sz="2000" b="1" dirty="0">
              <a:solidFill>
                <a:prstClr val="black"/>
              </a:solidFill>
            </a:endParaRPr>
          </a:p>
        </p:txBody>
      </p:sp>
      <p:sp>
        <p:nvSpPr>
          <p:cNvPr id="7" name="AutoShape 327">
            <a:extLst>
              <a:ext uri="{FF2B5EF4-FFF2-40B4-BE49-F238E27FC236}">
                <a16:creationId xmlns:a16="http://schemas.microsoft.com/office/drawing/2014/main" xmlns="" id="{A7233978-9606-FF1B-CDF0-62AEDBC3DB8D}"/>
              </a:ext>
            </a:extLst>
          </p:cNvPr>
          <p:cNvSpPr>
            <a:spLocks noChangeArrowheads="1"/>
          </p:cNvSpPr>
          <p:nvPr/>
        </p:nvSpPr>
        <p:spPr bwMode="auto">
          <a:xfrm>
            <a:off x="3124200" y="5917749"/>
            <a:ext cx="175213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000" b="1" kern="0" dirty="0">
                <a:effectLst/>
                <a:latin typeface="Times New Roman" panose="02020603050405020304" pitchFamily="18" charset="0"/>
                <a:ea typeface="Calibri" panose="020F0502020204030204" pitchFamily="34" charset="0"/>
                <a:cs typeface="Times New Roman" panose="02020603050405020304" pitchFamily="18" charset="0"/>
              </a:rPr>
              <a:t>Председатель</a:t>
            </a:r>
            <a:endParaRPr lang="ru-RU" sz="2000" b="1" dirty="0">
              <a:solidFill>
                <a:prstClr val="black"/>
              </a:solidFill>
            </a:endParaRPr>
          </a:p>
        </p:txBody>
      </p:sp>
      <p:pic>
        <p:nvPicPr>
          <p:cNvPr id="8" name="Picture 2" descr="Изменения в закон о жилищных отношениях и 2015 году - Мои статьи - Каталог  статей - ПКСК &quot;Центр&quot;">
            <a:extLst>
              <a:ext uri="{FF2B5EF4-FFF2-40B4-BE49-F238E27FC236}">
                <a16:creationId xmlns:a16="http://schemas.microsoft.com/office/drawing/2014/main" xmlns="" id="{E341B278-085D-3A64-F050-A97A31149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 y="1199157"/>
            <a:ext cx="2857500" cy="3985460"/>
          </a:xfrm>
          <a:prstGeom prst="rect">
            <a:avLst/>
          </a:prstGeom>
          <a:noFill/>
          <a:extLst>
            <a:ext uri="{909E8E84-426E-40DD-AFC4-6F175D3DCCD1}">
              <a14:hiddenFill xmlns:a14="http://schemas.microsoft.com/office/drawing/2010/main">
                <a:solidFill>
                  <a:srgbClr val="FFFFFF"/>
                </a:solidFill>
              </a14:hiddenFill>
            </a:ext>
          </a:extLst>
        </p:spPr>
      </p:pic>
      <p:sp>
        <p:nvSpPr>
          <p:cNvPr id="9" name="Надпись 2">
            <a:extLst>
              <a:ext uri="{FF2B5EF4-FFF2-40B4-BE49-F238E27FC236}">
                <a16:creationId xmlns:a16="http://schemas.microsoft.com/office/drawing/2014/main" xmlns="" id="{91F6C366-7A1D-8FA5-5E1F-AF22867C24D9}"/>
              </a:ext>
            </a:extLst>
          </p:cNvPr>
          <p:cNvSpPr txBox="1">
            <a:spLocks noChangeArrowheads="1"/>
          </p:cNvSpPr>
          <p:nvPr/>
        </p:nvSpPr>
        <p:spPr bwMode="auto">
          <a:xfrm>
            <a:off x="4987146" y="168546"/>
            <a:ext cx="3889692" cy="925830"/>
          </a:xfrm>
          <a:prstGeom prst="rect">
            <a:avLst/>
          </a:prstGeom>
          <a:solidFill>
            <a:srgbClr val="FFFFFF"/>
          </a:solidFill>
          <a:ln w="9525" cmpd="dbl">
            <a:solidFill>
              <a:srgbClr val="000000"/>
            </a:solidFill>
            <a:miter lim="800000"/>
            <a:headEnd/>
            <a:tailEnd/>
          </a:ln>
        </p:spPr>
        <p:txBody>
          <a:bodyPr rot="0" vert="horz" wrap="square" lIns="91440" tIns="45720" rIns="91440" bIns="45720" anchor="t" anchorCtr="0">
            <a:noAutofit/>
          </a:bodyPr>
          <a:lstStyle/>
          <a:p>
            <a:pPr algn="just" hangingPunct="0"/>
            <a:r>
              <a:rPr lang="ru-RU" sz="1600" dirty="0">
                <a:effectLst/>
                <a:latin typeface="Times New Roman" panose="02020603050405020304" pitchFamily="18" charset="0"/>
                <a:ea typeface="Times New Roman" panose="02020603050405020304" pitchFamily="18" charset="0"/>
              </a:rPr>
              <a:t>Управляют квартирой и участвуют в управлении общим имуществом.</a:t>
            </a:r>
          </a:p>
          <a:p>
            <a:pPr algn="just" hangingPunct="0"/>
            <a:r>
              <a:rPr lang="ru-RU" sz="1600" dirty="0">
                <a:latin typeface="Times New Roman" panose="02020603050405020304" pitchFamily="18" charset="0"/>
                <a:ea typeface="Times New Roman" panose="02020603050405020304" pitchFamily="18" charset="0"/>
              </a:rPr>
              <a:t>Содержат квартиру и общее имущество</a:t>
            </a:r>
            <a:endParaRPr lang="x-none" sz="1600" dirty="0">
              <a:effectLst/>
              <a:latin typeface="Times New Roman" panose="02020603050405020304" pitchFamily="18" charset="0"/>
              <a:ea typeface="Times New Roman" panose="02020603050405020304" pitchFamily="18" charset="0"/>
            </a:endParaRPr>
          </a:p>
        </p:txBody>
      </p:sp>
      <p:sp>
        <p:nvSpPr>
          <p:cNvPr id="10" name="AutoShape 327">
            <a:extLst>
              <a:ext uri="{FF2B5EF4-FFF2-40B4-BE49-F238E27FC236}">
                <a16:creationId xmlns:a16="http://schemas.microsoft.com/office/drawing/2014/main" xmlns="" id="{70587811-C605-C7FC-7129-13CCCFACF707}"/>
              </a:ext>
            </a:extLst>
          </p:cNvPr>
          <p:cNvSpPr>
            <a:spLocks noChangeArrowheads="1"/>
          </p:cNvSpPr>
          <p:nvPr/>
        </p:nvSpPr>
        <p:spPr bwMode="auto">
          <a:xfrm>
            <a:off x="3124200" y="393156"/>
            <a:ext cx="175213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000" b="1" kern="0" dirty="0">
                <a:effectLst/>
                <a:latin typeface="Times New Roman" panose="02020603050405020304" pitchFamily="18" charset="0"/>
                <a:ea typeface="Calibri" panose="020F0502020204030204" pitchFamily="34" charset="0"/>
                <a:cs typeface="Times New Roman" panose="02020603050405020304" pitchFamily="18" charset="0"/>
              </a:rPr>
              <a:t>Собственники</a:t>
            </a:r>
            <a:endParaRPr lang="ru-RU" sz="2000" b="1" dirty="0">
              <a:solidFill>
                <a:prstClr val="black"/>
              </a:solidFill>
            </a:endParaRPr>
          </a:p>
        </p:txBody>
      </p:sp>
    </p:spTree>
    <p:extLst>
      <p:ext uri="{BB962C8B-B14F-4D97-AF65-F5344CB8AC3E}">
        <p14:creationId xmlns:p14="http://schemas.microsoft.com/office/powerpoint/2010/main" val="1313012242"/>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27">
            <a:extLst>
              <a:ext uri="{FF2B5EF4-FFF2-40B4-BE49-F238E27FC236}">
                <a16:creationId xmlns:a16="http://schemas.microsoft.com/office/drawing/2014/main" xmlns="" id="{9D7AC8B9-5289-8A61-04F1-BADBA66B72BB}"/>
              </a:ext>
            </a:extLst>
          </p:cNvPr>
          <p:cNvSpPr>
            <a:spLocks noChangeArrowheads="1"/>
          </p:cNvSpPr>
          <p:nvPr/>
        </p:nvSpPr>
        <p:spPr bwMode="auto">
          <a:xfrm>
            <a:off x="228600" y="152400"/>
            <a:ext cx="236173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Собственники</a:t>
            </a:r>
            <a:endParaRPr lang="ru-RU" sz="2400" b="1" dirty="0">
              <a:solidFill>
                <a:prstClr val="black"/>
              </a:solidFill>
            </a:endParaRPr>
          </a:p>
        </p:txBody>
      </p:sp>
      <p:sp>
        <p:nvSpPr>
          <p:cNvPr id="4" name="TextBox 3">
            <a:extLst>
              <a:ext uri="{FF2B5EF4-FFF2-40B4-BE49-F238E27FC236}">
                <a16:creationId xmlns:a16="http://schemas.microsoft.com/office/drawing/2014/main" xmlns="" id="{8B16912F-9AE0-8043-47E9-6F31AD432A9D}"/>
              </a:ext>
            </a:extLst>
          </p:cNvPr>
          <p:cNvSpPr txBox="1"/>
          <p:nvPr/>
        </p:nvSpPr>
        <p:spPr>
          <a:xfrm>
            <a:off x="304800" y="838200"/>
            <a:ext cx="8610600" cy="5632311"/>
          </a:xfrm>
          <a:prstGeom prst="rect">
            <a:avLst/>
          </a:prstGeom>
          <a:noFill/>
        </p:spPr>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rPr>
              <a:t>Имеет право </a:t>
            </a:r>
            <a:r>
              <a:rPr lang="ru-RU" sz="1800" b="1" dirty="0">
                <a:solidFill>
                  <a:srgbClr val="C00000"/>
                </a:solidFill>
                <a:effectLst/>
                <a:latin typeface="Times New Roman" panose="02020603050405020304" pitchFamily="18" charset="0"/>
                <a:ea typeface="Times New Roman" panose="02020603050405020304" pitchFamily="18" charset="0"/>
              </a:rPr>
              <a:t>распоряжается</a:t>
            </a:r>
            <a:r>
              <a:rPr lang="ru-RU" sz="1800" dirty="0">
                <a:solidFill>
                  <a:srgbClr val="000000"/>
                </a:solidFill>
                <a:effectLst/>
                <a:latin typeface="Times New Roman" panose="02020603050405020304" pitchFamily="18" charset="0"/>
                <a:ea typeface="Times New Roman" panose="02020603050405020304" pitchFamily="18" charset="0"/>
              </a:rPr>
              <a:t> своим помещением</a:t>
            </a:r>
          </a:p>
          <a:p>
            <a:r>
              <a:rPr lang="ru-RU" dirty="0">
                <a:solidFill>
                  <a:srgbClr val="000000"/>
                </a:solidFill>
                <a:latin typeface="Times New Roman" panose="02020603050405020304" pitchFamily="18" charset="0"/>
              </a:rPr>
              <a:t>Несет </a:t>
            </a:r>
            <a:r>
              <a:rPr lang="ru-RU" b="1" dirty="0">
                <a:solidFill>
                  <a:srgbClr val="C00000"/>
                </a:solidFill>
                <a:latin typeface="Times New Roman" panose="02020603050405020304" pitchFamily="18" charset="0"/>
              </a:rPr>
              <a:t>бремя содержания </a:t>
            </a:r>
            <a:r>
              <a:rPr lang="ru-RU" dirty="0">
                <a:solidFill>
                  <a:srgbClr val="000000"/>
                </a:solidFill>
                <a:latin typeface="Times New Roman" panose="02020603050405020304" pitchFamily="18" charset="0"/>
              </a:rPr>
              <a:t>квартиры/помещения и общего имущества</a:t>
            </a:r>
          </a:p>
          <a:p>
            <a:r>
              <a:rPr lang="ru-RU" dirty="0">
                <a:solidFill>
                  <a:srgbClr val="000000"/>
                </a:solidFill>
                <a:latin typeface="Times New Roman" panose="02020603050405020304" pitchFamily="18" charset="0"/>
              </a:rPr>
              <a:t>Ежемесячно </a:t>
            </a:r>
            <a:r>
              <a:rPr lang="ru-RU" b="1" dirty="0">
                <a:solidFill>
                  <a:srgbClr val="C00000"/>
                </a:solidFill>
                <a:latin typeface="Times New Roman" panose="02020603050405020304" pitchFamily="18" charset="0"/>
              </a:rPr>
              <a:t>оплачивает расходы </a:t>
            </a:r>
            <a:r>
              <a:rPr lang="ru-RU" dirty="0">
                <a:solidFill>
                  <a:srgbClr val="000000"/>
                </a:solidFill>
                <a:latin typeface="Times New Roman" panose="02020603050405020304" pitchFamily="18" charset="0"/>
              </a:rPr>
              <a:t>на: </a:t>
            </a:r>
          </a:p>
          <a:p>
            <a:pPr marL="736600" indent="-285750">
              <a:buFont typeface="Arial" panose="020B0604020202020204" pitchFamily="34" charset="0"/>
              <a:buChar char="•"/>
            </a:pPr>
            <a:r>
              <a:rPr lang="ru-RU" dirty="0">
                <a:solidFill>
                  <a:srgbClr val="000000"/>
                </a:solidFill>
                <a:latin typeface="Times New Roman" panose="02020603050405020304" pitchFamily="18" charset="0"/>
              </a:rPr>
              <a:t>Управление</a:t>
            </a:r>
          </a:p>
          <a:p>
            <a:pPr marL="736600" indent="-285750">
              <a:buFont typeface="Arial" panose="020B0604020202020204" pitchFamily="34" charset="0"/>
              <a:buChar char="•"/>
            </a:pPr>
            <a:r>
              <a:rPr lang="ru-RU" dirty="0">
                <a:solidFill>
                  <a:srgbClr val="000000"/>
                </a:solidFill>
                <a:latin typeface="Times New Roman" panose="02020603050405020304" pitchFamily="18" charset="0"/>
              </a:rPr>
              <a:t>Содержание и текущий ремонт</a:t>
            </a:r>
          </a:p>
          <a:p>
            <a:pPr marL="736600" indent="-285750">
              <a:buFont typeface="Arial" panose="020B0604020202020204" pitchFamily="34" charset="0"/>
              <a:buChar char="•"/>
            </a:pPr>
            <a:r>
              <a:rPr lang="ru-RU" dirty="0">
                <a:solidFill>
                  <a:srgbClr val="000000"/>
                </a:solidFill>
                <a:latin typeface="Times New Roman" panose="02020603050405020304" pitchFamily="18" charset="0"/>
              </a:rPr>
              <a:t>Накопления на капитальный ремонт</a:t>
            </a:r>
          </a:p>
          <a:p>
            <a:r>
              <a:rPr lang="ru-RU" dirty="0">
                <a:solidFill>
                  <a:srgbClr val="000000"/>
                </a:solidFill>
                <a:latin typeface="Times New Roman" panose="02020603050405020304" pitchFamily="18" charset="0"/>
              </a:rPr>
              <a:t>Имеет право </a:t>
            </a:r>
            <a:r>
              <a:rPr lang="ru-RU" b="1" dirty="0">
                <a:solidFill>
                  <a:srgbClr val="C00000"/>
                </a:solidFill>
                <a:latin typeface="Times New Roman" panose="02020603050405020304" pitchFamily="18" charset="0"/>
              </a:rPr>
              <a:t>сдавать</a:t>
            </a:r>
            <a:r>
              <a:rPr lang="ru-RU" dirty="0">
                <a:solidFill>
                  <a:srgbClr val="000000"/>
                </a:solidFill>
                <a:latin typeface="Times New Roman" panose="02020603050405020304" pitchFamily="18" charset="0"/>
              </a:rPr>
              <a:t> квартиру/помещение </a:t>
            </a:r>
            <a:r>
              <a:rPr lang="ru-RU" b="1" dirty="0">
                <a:solidFill>
                  <a:srgbClr val="C00000"/>
                </a:solidFill>
                <a:latin typeface="Times New Roman" panose="02020603050405020304" pitchFamily="18" charset="0"/>
              </a:rPr>
              <a:t>в наем</a:t>
            </a:r>
          </a:p>
          <a:p>
            <a:r>
              <a:rPr lang="ru-RU" sz="1800" dirty="0">
                <a:solidFill>
                  <a:srgbClr val="000000"/>
                </a:solidFill>
                <a:effectLst/>
                <a:latin typeface="Times New Roman" panose="02020603050405020304" pitchFamily="18" charset="0"/>
                <a:ea typeface="Times New Roman" panose="02020603050405020304" pitchFamily="18" charset="0"/>
              </a:rPr>
              <a:t>Проживание в другом месте </a:t>
            </a:r>
            <a:r>
              <a:rPr lang="x-none" b="1" dirty="0">
                <a:solidFill>
                  <a:srgbClr val="C00000"/>
                </a:solidFill>
                <a:latin typeface="Times New Roman" panose="02020603050405020304" pitchFamily="18" charset="0"/>
              </a:rPr>
              <a:t>не</a:t>
            </a:r>
            <a:r>
              <a:rPr lang="x-none" b="1" dirty="0">
                <a:solidFill>
                  <a:srgbClr val="FF0000"/>
                </a:solidFill>
                <a:latin typeface="Times New Roman" panose="02020603050405020304" pitchFamily="18" charset="0"/>
              </a:rPr>
              <a:t> </a:t>
            </a:r>
            <a:r>
              <a:rPr lang="x-none" b="1" dirty="0">
                <a:solidFill>
                  <a:srgbClr val="C00000"/>
                </a:solidFill>
                <a:latin typeface="Times New Roman" panose="02020603050405020304" pitchFamily="18" charset="0"/>
              </a:rPr>
              <a:t>освобождают</a:t>
            </a:r>
            <a:r>
              <a:rPr lang="x-none" b="1" dirty="0">
                <a:solidFill>
                  <a:srgbClr val="FF0000"/>
                </a:solidFill>
                <a:latin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собственника</a:t>
            </a:r>
            <a:r>
              <a:rPr lang="x-none" sz="1800" dirty="0">
                <a:solidFill>
                  <a:srgbClr val="000000"/>
                </a:solidFill>
                <a:effectLst/>
                <a:latin typeface="Times New Roman" panose="02020603050405020304" pitchFamily="18" charset="0"/>
                <a:ea typeface="Times New Roman" panose="02020603050405020304" pitchFamily="18" charset="0"/>
              </a:rPr>
              <a:t> от обязанностей, налагаемых законодательством, </a:t>
            </a:r>
            <a:r>
              <a:rPr lang="ru-RU" sz="1800" dirty="0">
                <a:solidFill>
                  <a:srgbClr val="000000"/>
                </a:solidFill>
                <a:effectLst/>
                <a:latin typeface="Times New Roman" panose="02020603050405020304" pitchFamily="18" charset="0"/>
                <a:ea typeface="Times New Roman" panose="02020603050405020304" pitchFamily="18" charset="0"/>
              </a:rPr>
              <a:t>решением собрания и совета дома</a:t>
            </a:r>
          </a:p>
          <a:p>
            <a:r>
              <a:rPr lang="ru-RU" sz="1800" dirty="0">
                <a:solidFill>
                  <a:srgbClr val="000000"/>
                </a:solidFill>
                <a:effectLst/>
                <a:latin typeface="Times New Roman" panose="02020603050405020304" pitchFamily="18" charset="0"/>
                <a:ea typeface="Times New Roman" panose="02020603050405020304" pitchFamily="18" charset="0"/>
              </a:rPr>
              <a:t>Собственники </a:t>
            </a:r>
            <a:r>
              <a:rPr lang="ru-RU" b="1" dirty="0">
                <a:solidFill>
                  <a:srgbClr val="C00000"/>
                </a:solidFill>
                <a:latin typeface="Times New Roman" panose="02020603050405020304" pitchFamily="18" charset="0"/>
              </a:rPr>
              <a:t>НП</a:t>
            </a:r>
            <a:r>
              <a:rPr lang="ru-RU" sz="1800" dirty="0">
                <a:solidFill>
                  <a:srgbClr val="000000"/>
                </a:solidFill>
                <a:effectLst/>
                <a:latin typeface="Times New Roman" panose="02020603050405020304" pitchFamily="18" charset="0"/>
                <a:ea typeface="Times New Roman" panose="02020603050405020304" pitchFamily="18" charset="0"/>
              </a:rPr>
              <a:t> обязаны </a:t>
            </a:r>
            <a:r>
              <a:rPr lang="ru-RU" b="1" dirty="0">
                <a:solidFill>
                  <a:srgbClr val="C00000"/>
                </a:solidFill>
                <a:latin typeface="Times New Roman" panose="02020603050405020304" pitchFamily="18" charset="0"/>
              </a:rPr>
              <a:t>возмещать сверх </a:t>
            </a:r>
            <a:r>
              <a:rPr lang="ru-RU" sz="1800" dirty="0">
                <a:solidFill>
                  <a:srgbClr val="000000"/>
                </a:solidFill>
                <a:effectLst/>
                <a:latin typeface="Times New Roman" panose="02020603050405020304" pitchFamily="18" charset="0"/>
                <a:ea typeface="Times New Roman" panose="02020603050405020304" pitchFamily="18" charset="0"/>
              </a:rPr>
              <a:t>установленных годовой сметой расходы по пользованию общим имуществом, связанные с осуществляемой ими производственной, торговой и иной деятельностью</a:t>
            </a:r>
          </a:p>
          <a:p>
            <a:r>
              <a:rPr lang="ru-RU" sz="1800" dirty="0">
                <a:solidFill>
                  <a:srgbClr val="000000"/>
                </a:solidFill>
                <a:effectLst/>
                <a:latin typeface="Times New Roman" panose="02020603050405020304" pitchFamily="18" charset="0"/>
                <a:ea typeface="Times New Roman" panose="02020603050405020304" pitchFamily="18" charset="0"/>
              </a:rPr>
              <a:t>При</a:t>
            </a:r>
            <a:r>
              <a:rPr lang="x-none" sz="1800" dirty="0">
                <a:solidFill>
                  <a:srgbClr val="000000"/>
                </a:solidFill>
                <a:effectLst/>
                <a:latin typeface="Times New Roman" panose="02020603050405020304" pitchFamily="18" charset="0"/>
                <a:ea typeface="Times New Roman" panose="02020603050405020304" pitchFamily="18" charset="0"/>
              </a:rPr>
              <a:t> получении заблаговременного письменного уведомления собственник обязан </a:t>
            </a:r>
            <a:r>
              <a:rPr lang="x-none" b="1" dirty="0">
                <a:solidFill>
                  <a:srgbClr val="C00000"/>
                </a:solidFill>
                <a:latin typeface="Times New Roman" panose="02020603050405020304" pitchFamily="18" charset="0"/>
              </a:rPr>
              <a:t>допустить</a:t>
            </a:r>
            <a:r>
              <a:rPr lang="x-none" sz="1800" dirty="0">
                <a:solidFill>
                  <a:srgbClr val="000000"/>
                </a:solidFill>
                <a:effectLst/>
                <a:latin typeface="Times New Roman" panose="02020603050405020304" pitchFamily="18" charset="0"/>
                <a:ea typeface="Times New Roman" panose="02020603050405020304" pitchFamily="18" charset="0"/>
              </a:rPr>
              <a:t> представителя других собственников или органа управления в </a:t>
            </a:r>
            <a:r>
              <a:rPr lang="ru-RU" sz="1800" dirty="0">
                <a:solidFill>
                  <a:srgbClr val="000000"/>
                </a:solidFill>
                <a:effectLst/>
                <a:latin typeface="Times New Roman" panose="02020603050405020304" pitchFamily="18" charset="0"/>
                <a:ea typeface="Times New Roman" panose="02020603050405020304" pitchFamily="18" charset="0"/>
              </a:rPr>
              <a:t>свое </a:t>
            </a:r>
            <a:r>
              <a:rPr lang="x-none" sz="1800" dirty="0">
                <a:solidFill>
                  <a:srgbClr val="000000"/>
                </a:solidFill>
                <a:effectLst/>
                <a:latin typeface="Times New Roman" panose="02020603050405020304" pitchFamily="18" charset="0"/>
                <a:ea typeface="Times New Roman" panose="02020603050405020304" pitchFamily="18" charset="0"/>
              </a:rPr>
              <a:t>помещение</a:t>
            </a:r>
            <a:r>
              <a:rPr lang="ru-RU" sz="1800" dirty="0">
                <a:solidFill>
                  <a:srgbClr val="000000"/>
                </a:solidFill>
                <a:effectLst/>
                <a:latin typeface="Times New Roman" panose="02020603050405020304" pitchFamily="18" charset="0"/>
                <a:ea typeface="Times New Roman" panose="02020603050405020304" pitchFamily="18" charset="0"/>
              </a:rPr>
              <a:t> для проведение осмотра/ремонта общего имущества</a:t>
            </a:r>
          </a:p>
          <a:p>
            <a:r>
              <a:rPr lang="x-none" sz="1800" dirty="0">
                <a:solidFill>
                  <a:srgbClr val="000000"/>
                </a:solidFill>
                <a:effectLst/>
                <a:latin typeface="Times New Roman" panose="02020603050405020304" pitchFamily="18" charset="0"/>
                <a:ea typeface="Times New Roman" panose="02020603050405020304" pitchFamily="18" charset="0"/>
              </a:rPr>
              <a:t>В аварийных случаях доступ должен быть разрешен и без заблаговременного уведомления</a:t>
            </a:r>
            <a:endParaRPr lang="ru-RU" sz="1800" dirty="0">
              <a:solidFill>
                <a:srgbClr val="000000"/>
              </a:solidFill>
              <a:effectLst/>
              <a:latin typeface="Times New Roman" panose="02020603050405020304" pitchFamily="18" charset="0"/>
              <a:ea typeface="Times New Roman" panose="02020603050405020304" pitchFamily="18" charset="0"/>
            </a:endParaRPr>
          </a:p>
          <a:p>
            <a:r>
              <a:rPr lang="ru-RU" sz="1800" dirty="0">
                <a:solidFill>
                  <a:srgbClr val="000000"/>
                </a:solidFill>
                <a:effectLst/>
                <a:latin typeface="Times New Roman" panose="02020603050405020304" pitchFamily="18" charset="0"/>
                <a:ea typeface="Times New Roman" panose="02020603050405020304" pitchFamily="18" charset="0"/>
              </a:rPr>
              <a:t>Если</a:t>
            </a:r>
            <a:r>
              <a:rPr lang="x-none" sz="1800" dirty="0">
                <a:solidFill>
                  <a:srgbClr val="000000"/>
                </a:solidFill>
                <a:effectLst/>
                <a:latin typeface="Times New Roman" panose="02020603050405020304" pitchFamily="18" charset="0"/>
                <a:ea typeface="Times New Roman" panose="02020603050405020304" pitchFamily="18" charset="0"/>
              </a:rPr>
              <a:t> собственник наносит ущерб любой части общего имущества или любому другому помещению, он обязан </a:t>
            </a:r>
            <a:r>
              <a:rPr lang="x-none" b="1" dirty="0">
                <a:solidFill>
                  <a:srgbClr val="C00000"/>
                </a:solidFill>
                <a:latin typeface="Times New Roman" panose="02020603050405020304" pitchFamily="18" charset="0"/>
              </a:rPr>
              <a:t>за свой счет устранить ущерб</a:t>
            </a:r>
            <a:endParaRPr lang="ru-RU" b="1" dirty="0">
              <a:solidFill>
                <a:srgbClr val="C00000"/>
              </a:solidFill>
              <a:latin typeface="Times New Roman" panose="02020603050405020304" pitchFamily="18" charset="0"/>
            </a:endParaRPr>
          </a:p>
          <a:p>
            <a:r>
              <a:rPr lang="ru-RU" dirty="0">
                <a:solidFill>
                  <a:srgbClr val="000000"/>
                </a:solidFill>
                <a:latin typeface="Times New Roman" panose="02020603050405020304" pitchFamily="18" charset="0"/>
              </a:rPr>
              <a:t>При несвоевременной оплате </a:t>
            </a:r>
            <a:r>
              <a:rPr lang="ru-RU" b="1" dirty="0">
                <a:solidFill>
                  <a:srgbClr val="C00000"/>
                </a:solidFill>
                <a:latin typeface="Times New Roman" panose="02020603050405020304" pitchFamily="18" charset="0"/>
              </a:rPr>
              <a:t>начисляется пеня </a:t>
            </a:r>
            <a:r>
              <a:rPr lang="ru-RU" dirty="0">
                <a:solidFill>
                  <a:srgbClr val="000000"/>
                </a:solidFill>
                <a:latin typeface="Times New Roman" panose="02020603050405020304" pitchFamily="18" charset="0"/>
              </a:rPr>
              <a:t>за каждый день просрочки</a:t>
            </a:r>
            <a:endParaRPr lang="x-none" dirty="0"/>
          </a:p>
        </p:txBody>
      </p:sp>
    </p:spTree>
    <p:extLst>
      <p:ext uri="{BB962C8B-B14F-4D97-AF65-F5344CB8AC3E}">
        <p14:creationId xmlns:p14="http://schemas.microsoft.com/office/powerpoint/2010/main" val="1134936722"/>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овет многоквартирного дома: зачем он нужен?">
            <a:extLst>
              <a:ext uri="{FF2B5EF4-FFF2-40B4-BE49-F238E27FC236}">
                <a16:creationId xmlns:a16="http://schemas.microsoft.com/office/drawing/2014/main" xmlns="" id="{2E6DEB03-BEBB-4BF9-2488-74BA274220E7}"/>
              </a:ext>
            </a:extLst>
          </p:cNvPr>
          <p:cNvPicPr>
            <a:picLocks noChangeAspect="1"/>
          </p:cNvPicPr>
          <p:nvPr/>
        </p:nvPicPr>
        <p:blipFill rotWithShape="1">
          <a:blip r:embed="rId2">
            <a:extLst>
              <a:ext uri="{28A0092B-C50C-407E-A947-70E740481C1C}">
                <a14:useLocalDpi xmlns:a14="http://schemas.microsoft.com/office/drawing/2010/main" val="0"/>
              </a:ext>
            </a:extLst>
          </a:blip>
          <a:srcRect l="8642" r="9259" b="10276"/>
          <a:stretch/>
        </p:blipFill>
        <p:spPr bwMode="auto">
          <a:xfrm>
            <a:off x="17585" y="30982"/>
            <a:ext cx="2688683" cy="1905000"/>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xmlns="" id="{6172078C-1E24-5AE6-372E-FDC7A882FC2F}"/>
              </a:ext>
            </a:extLst>
          </p:cNvPr>
          <p:cNvSpPr txBox="1"/>
          <p:nvPr/>
        </p:nvSpPr>
        <p:spPr>
          <a:xfrm>
            <a:off x="2971800" y="152400"/>
            <a:ext cx="6019800" cy="1754326"/>
          </a:xfrm>
          <a:prstGeom prst="rect">
            <a:avLst/>
          </a:prstGeom>
          <a:noFill/>
        </p:spPr>
        <p:txBody>
          <a:bodyPr wrap="square">
            <a:spAutoFit/>
          </a:bodyPr>
          <a:lstStyle/>
          <a:p>
            <a:r>
              <a:rPr lang="ru-RU" sz="1800" kern="0" dirty="0">
                <a:effectLst/>
                <a:latin typeface="Times New Roman" panose="02020603050405020304" pitchFamily="18" charset="0"/>
                <a:ea typeface="Calibri" panose="020F0502020204030204" pitchFamily="34" charset="0"/>
              </a:rPr>
              <a:t>Избирается в количестве не менее 3 на общем собрании собственников</a:t>
            </a:r>
          </a:p>
          <a:p>
            <a:r>
              <a:rPr lang="ru-RU" kern="0" dirty="0">
                <a:latin typeface="Times New Roman" panose="02020603050405020304" pitchFamily="18" charset="0"/>
              </a:rPr>
              <a:t>Не могут входить члены семьи председателя, доверенного лица, ревизионной комиссии</a:t>
            </a:r>
          </a:p>
          <a:p>
            <a:r>
              <a:rPr lang="ru-RU" kern="0" dirty="0">
                <a:latin typeface="Times New Roman" panose="02020603050405020304" pitchFamily="18" charset="0"/>
              </a:rPr>
              <a:t>Избирается на 3 года</a:t>
            </a:r>
          </a:p>
          <a:p>
            <a:r>
              <a:rPr lang="ru-RU" kern="0" dirty="0">
                <a:latin typeface="Times New Roman" panose="02020603050405020304" pitchFamily="18" charset="0"/>
              </a:rPr>
              <a:t>Решения принимаются простым большинством</a:t>
            </a:r>
            <a:endParaRPr lang="x-none" dirty="0"/>
          </a:p>
        </p:txBody>
      </p:sp>
      <p:sp>
        <p:nvSpPr>
          <p:cNvPr id="7" name="TextBox 6">
            <a:extLst>
              <a:ext uri="{FF2B5EF4-FFF2-40B4-BE49-F238E27FC236}">
                <a16:creationId xmlns:a16="http://schemas.microsoft.com/office/drawing/2014/main" xmlns="" id="{7393B740-FCAF-6C28-7841-790CDF94F6B3}"/>
              </a:ext>
            </a:extLst>
          </p:cNvPr>
          <p:cNvSpPr txBox="1"/>
          <p:nvPr/>
        </p:nvSpPr>
        <p:spPr>
          <a:xfrm>
            <a:off x="304800" y="1956577"/>
            <a:ext cx="8534400" cy="3989682"/>
          </a:xfrm>
          <a:prstGeom prst="rect">
            <a:avLst/>
          </a:prstGeom>
          <a:noFill/>
        </p:spPr>
        <p:txBody>
          <a:bodyPr wrap="square">
            <a:spAutoFit/>
          </a:bodyPr>
          <a:lstStyle/>
          <a:p>
            <a:pPr indent="180340" algn="just">
              <a:lnSpc>
                <a:spcPct val="107000"/>
              </a:lnSpc>
              <a:spcAft>
                <a:spcPts val="0"/>
              </a:spcAft>
            </a:pPr>
            <a:r>
              <a:rPr lang="ru-RU" kern="0" dirty="0">
                <a:latin typeface="Times New Roman" panose="02020603050405020304" pitchFamily="18" charset="0"/>
              </a:rPr>
              <a:t>Совет </a:t>
            </a:r>
            <a:r>
              <a:rPr lang="ru-RU" dirty="0">
                <a:solidFill>
                  <a:srgbClr val="000000"/>
                </a:solidFill>
                <a:latin typeface="Times New Roman" panose="02020603050405020304" pitchFamily="18" charset="0"/>
              </a:rPr>
              <a:t>дома осуществляет следующие функции:</a:t>
            </a:r>
            <a:endParaRPr lang="x-none" dirty="0">
              <a:solidFill>
                <a:srgbClr val="000000"/>
              </a:solidFill>
              <a:latin typeface="Times New Roman" panose="02020603050405020304" pitchFamily="18" charset="0"/>
            </a:endParaRPr>
          </a:p>
          <a:p>
            <a:pPr marL="342900" indent="-342900">
              <a:spcAft>
                <a:spcPts val="0"/>
              </a:spcAft>
              <a:buAutoNum type="arabicParenR"/>
            </a:pPr>
            <a:r>
              <a:rPr lang="ru-RU" dirty="0">
                <a:solidFill>
                  <a:srgbClr val="000000"/>
                </a:solidFill>
                <a:latin typeface="Times New Roman" panose="02020603050405020304" pitchFamily="18" charset="0"/>
              </a:rPr>
              <a:t>выбор и смену </a:t>
            </a:r>
            <a:r>
              <a:rPr lang="ru-RU" kern="0" dirty="0">
                <a:latin typeface="Times New Roman" panose="02020603050405020304" pitchFamily="18" charset="0"/>
              </a:rPr>
              <a:t>формы у</a:t>
            </a:r>
            <a:r>
              <a:rPr lang="ru-RU" sz="1800" kern="0" dirty="0">
                <a:effectLst/>
                <a:latin typeface="Times New Roman" panose="02020603050405020304" pitchFamily="18" charset="0"/>
                <a:ea typeface="Calibri" panose="020F0502020204030204" pitchFamily="34" charset="0"/>
              </a:rPr>
              <a:t>правления (делегирование)</a:t>
            </a:r>
          </a:p>
          <a:p>
            <a:pPr marL="342900" indent="-342900">
              <a:spcAft>
                <a:spcPts val="0"/>
              </a:spcAft>
              <a:buAutoNum type="arabicParenR"/>
            </a:pPr>
            <a:r>
              <a:rPr lang="ru-RU" sz="1800" kern="0" dirty="0">
                <a:effectLst/>
                <a:latin typeface="Times New Roman" panose="02020603050405020304" pitchFamily="18" charset="0"/>
                <a:ea typeface="Calibri" panose="020F0502020204030204" pitchFamily="34" charset="0"/>
              </a:rPr>
              <a:t>решения о выборе управляющего (делегирование)</a:t>
            </a:r>
            <a:endParaRPr lang="ru-RU" kern="0" dirty="0">
              <a:latin typeface="Times New Roman" panose="02020603050405020304" pitchFamily="18" charset="0"/>
              <a:ea typeface="Calibri" panose="020F0502020204030204" pitchFamily="34" charset="0"/>
            </a:endParaRPr>
          </a:p>
          <a:p>
            <a:pPr marL="342900" indent="-342900">
              <a:spcAft>
                <a:spcPts val="0"/>
              </a:spcAft>
              <a:buAutoNum type="arabicParenR"/>
            </a:pPr>
            <a:r>
              <a:rPr lang="ru-RU" sz="1800" kern="0" dirty="0">
                <a:effectLst/>
                <a:latin typeface="Times New Roman" panose="02020603050405020304" pitchFamily="18" charset="0"/>
                <a:ea typeface="Calibri" panose="020F0502020204030204" pitchFamily="34" charset="0"/>
              </a:rPr>
              <a:t>координацию деятельности ОСИ/ПТ</a:t>
            </a:r>
          </a:p>
          <a:p>
            <a:pPr marL="342900" indent="-342900">
              <a:spcAft>
                <a:spcPts val="0"/>
              </a:spcAft>
              <a:buAutoNum type="arabicParenR"/>
            </a:pPr>
            <a:r>
              <a:rPr lang="ru-RU" sz="1800" kern="0" dirty="0">
                <a:effectLst/>
                <a:latin typeface="Times New Roman" panose="02020603050405020304" pitchFamily="18" charset="0"/>
                <a:ea typeface="Calibri" panose="020F0502020204030204" pitchFamily="34" charset="0"/>
              </a:rPr>
              <a:t> рассмотрение и </a:t>
            </a:r>
            <a:r>
              <a:rPr lang="ru-RU" kern="0" dirty="0">
                <a:latin typeface="Times New Roman" panose="02020603050405020304" pitchFamily="18" charset="0"/>
                <a:ea typeface="Calibri" panose="020F0502020204030204" pitchFamily="34" charset="0"/>
              </a:rPr>
              <a:t>передача на утверждение общего собрания </a:t>
            </a:r>
            <a:r>
              <a:rPr lang="ru-RU" sz="1800" kern="0" dirty="0">
                <a:effectLst/>
                <a:latin typeface="Times New Roman" panose="02020603050405020304" pitchFamily="18" charset="0"/>
                <a:ea typeface="Calibri" panose="020F0502020204030204" pitchFamily="34" charset="0"/>
              </a:rPr>
              <a:t>проектов годовой сметы, ежемесячного и годового отчетов </a:t>
            </a:r>
          </a:p>
          <a:p>
            <a:pPr marL="342900" indent="-342900">
              <a:spcAft>
                <a:spcPts val="0"/>
              </a:spcAft>
              <a:buAutoNum type="arabicParenR"/>
            </a:pPr>
            <a:r>
              <a:rPr lang="ru-RU" sz="1800" kern="0" dirty="0">
                <a:effectLst/>
                <a:latin typeface="Times New Roman" panose="02020603050405020304" pitchFamily="18" charset="0"/>
                <a:ea typeface="Calibri" panose="020F0502020204030204" pitchFamily="34" charset="0"/>
              </a:rPr>
              <a:t>организацию проведения собрания/опроса</a:t>
            </a:r>
          </a:p>
          <a:p>
            <a:pPr marL="342900" indent="-342900">
              <a:spcAft>
                <a:spcPts val="0"/>
              </a:spcAft>
              <a:buAutoNum type="arabicParenR"/>
            </a:pPr>
            <a:r>
              <a:rPr lang="ru-RU" sz="1800" kern="0" dirty="0">
                <a:effectLst/>
                <a:latin typeface="Times New Roman" panose="02020603050405020304" pitchFamily="18" charset="0"/>
                <a:ea typeface="Calibri" panose="020F0502020204030204" pitchFamily="34" charset="0"/>
              </a:rPr>
              <a:t>решения о выборе субъектов сервисной деятельности (делегирование)</a:t>
            </a:r>
          </a:p>
          <a:p>
            <a:pPr marL="342900" indent="-342900">
              <a:spcAft>
                <a:spcPts val="0"/>
              </a:spcAft>
              <a:buAutoNum type="arabicParenR"/>
            </a:pPr>
            <a:r>
              <a:rPr lang="ru-RU" kern="0" dirty="0">
                <a:latin typeface="Times New Roman" panose="02020603050405020304" pitchFamily="18" charset="0"/>
              </a:rPr>
              <a:t>Передача части общего имущества в аренду (делегирование)</a:t>
            </a:r>
          </a:p>
          <a:p>
            <a:pPr marL="342900" indent="-342900">
              <a:spcAft>
                <a:spcPts val="0"/>
              </a:spcAft>
              <a:buAutoNum type="arabicParenR"/>
            </a:pPr>
            <a:r>
              <a:rPr lang="ru-RU" sz="1800" kern="0" dirty="0">
                <a:effectLst/>
                <a:latin typeface="Times New Roman" panose="02020603050405020304" pitchFamily="18" charset="0"/>
                <a:ea typeface="Calibri" panose="020F0502020204030204" pitchFamily="34" charset="0"/>
              </a:rPr>
              <a:t>решение о выборе объекта информатизации (делегирование)</a:t>
            </a:r>
            <a:endParaRPr lang="ru-RU" kern="0" dirty="0">
              <a:latin typeface="Times New Roman" panose="02020603050405020304" pitchFamily="18" charset="0"/>
            </a:endParaRPr>
          </a:p>
          <a:p>
            <a:pPr marL="342900" indent="-342900">
              <a:spcAft>
                <a:spcPts val="0"/>
              </a:spcAft>
              <a:buAutoNum type="arabicParenR"/>
            </a:pPr>
            <a:r>
              <a:rPr lang="ru-RU" sz="1800" kern="0" dirty="0">
                <a:effectLst/>
                <a:latin typeface="Times New Roman" panose="02020603050405020304" pitchFamily="18" charset="0"/>
                <a:ea typeface="Calibri" panose="020F0502020204030204" pitchFamily="34" charset="0"/>
              </a:rPr>
              <a:t>мониторинг расходования денег, исполнения договоров, качества коммунальных услуг </a:t>
            </a:r>
            <a:endParaRPr lang="ru-RU" kern="0" dirty="0">
              <a:latin typeface="Times New Roman" panose="02020603050405020304" pitchFamily="18" charset="0"/>
            </a:endParaRPr>
          </a:p>
          <a:p>
            <a:pPr marL="342900" indent="-342900">
              <a:spcAft>
                <a:spcPts val="0"/>
              </a:spcAft>
              <a:buAutoNum type="arabicParenR"/>
            </a:pPr>
            <a:r>
              <a:rPr lang="ru-RU" sz="1800" kern="0" dirty="0">
                <a:effectLst/>
                <a:latin typeface="Times New Roman" panose="02020603050405020304" pitchFamily="18" charset="0"/>
                <a:ea typeface="Calibri" panose="020F0502020204030204" pitchFamily="34" charset="0"/>
              </a:rPr>
              <a:t>выполнение иных функций, связанных с управлением </a:t>
            </a:r>
            <a:endParaRPr lang="ru-RU" kern="0" dirty="0">
              <a:latin typeface="Times New Roman" panose="02020603050405020304" pitchFamily="18" charset="0"/>
            </a:endParaRPr>
          </a:p>
          <a:p>
            <a:pPr marL="342900" indent="-342900">
              <a:spcAft>
                <a:spcPts val="0"/>
              </a:spcAft>
              <a:buAutoNum type="arabicParenR"/>
            </a:pPr>
            <a:endParaRPr lang="x-none" dirty="0"/>
          </a:p>
        </p:txBody>
      </p:sp>
      <p:sp>
        <p:nvSpPr>
          <p:cNvPr id="9" name="TextBox 8">
            <a:extLst>
              <a:ext uri="{FF2B5EF4-FFF2-40B4-BE49-F238E27FC236}">
                <a16:creationId xmlns:a16="http://schemas.microsoft.com/office/drawing/2014/main" xmlns="" id="{DD329723-0795-751C-C59D-56E0F0757520}"/>
              </a:ext>
            </a:extLst>
          </p:cNvPr>
          <p:cNvSpPr txBox="1"/>
          <p:nvPr/>
        </p:nvSpPr>
        <p:spPr>
          <a:xfrm>
            <a:off x="304800" y="5790508"/>
            <a:ext cx="8686800" cy="923330"/>
          </a:xfrm>
          <a:prstGeom prst="rect">
            <a:avLst/>
          </a:prstGeom>
          <a:noFill/>
        </p:spPr>
        <p:txBody>
          <a:bodyPr wrap="square">
            <a:spAutoFit/>
          </a:bodyPr>
          <a:lstStyle/>
          <a:p>
            <a:r>
              <a:rPr lang="ru-RU" sz="1800" kern="0" dirty="0">
                <a:effectLst/>
                <a:latin typeface="Times New Roman" panose="02020603050405020304" pitchFamily="18" charset="0"/>
                <a:ea typeface="Calibri" panose="020F0502020204030204" pitchFamily="34" charset="0"/>
              </a:rPr>
              <a:t>Решение совета дома является </a:t>
            </a:r>
            <a:r>
              <a:rPr lang="ru-RU" sz="1800" b="1" kern="0" dirty="0">
                <a:solidFill>
                  <a:srgbClr val="C00000"/>
                </a:solidFill>
                <a:effectLst/>
                <a:latin typeface="Times New Roman" panose="02020603050405020304" pitchFamily="18" charset="0"/>
                <a:ea typeface="Calibri" panose="020F0502020204030204" pitchFamily="34" charset="0"/>
              </a:rPr>
              <a:t>обязательным</a:t>
            </a:r>
            <a:r>
              <a:rPr lang="ru-RU" sz="1800" kern="0" dirty="0">
                <a:effectLst/>
                <a:latin typeface="Times New Roman" panose="02020603050405020304" pitchFamily="18" charset="0"/>
                <a:ea typeface="Calibri" panose="020F0502020204030204" pitchFamily="34" charset="0"/>
              </a:rPr>
              <a:t> для исполнения </a:t>
            </a:r>
            <a:r>
              <a:rPr lang="ru-RU" b="1" kern="0" dirty="0">
                <a:solidFill>
                  <a:srgbClr val="C00000"/>
                </a:solidFill>
                <a:latin typeface="Times New Roman" panose="02020603050405020304" pitchFamily="18" charset="0"/>
              </a:rPr>
              <a:t>председателем</a:t>
            </a:r>
            <a:r>
              <a:rPr lang="ru-RU" sz="1800" kern="0" dirty="0">
                <a:effectLst/>
                <a:latin typeface="Times New Roman" panose="02020603050405020304" pitchFamily="18" charset="0"/>
                <a:ea typeface="Calibri" panose="020F0502020204030204" pitchFamily="34" charset="0"/>
              </a:rPr>
              <a:t> ОСИ, доверенным лицом ПТ, </a:t>
            </a:r>
            <a:r>
              <a:rPr lang="ru-RU" b="1" kern="0" dirty="0">
                <a:solidFill>
                  <a:srgbClr val="C00000"/>
                </a:solidFill>
                <a:latin typeface="Times New Roman" panose="02020603050405020304" pitchFamily="18" charset="0"/>
              </a:rPr>
              <a:t>управляющим</a:t>
            </a:r>
            <a:r>
              <a:rPr lang="ru-RU" sz="1800" kern="0" dirty="0">
                <a:effectLst/>
                <a:latin typeface="Times New Roman" panose="02020603050405020304" pitchFamily="18" charset="0"/>
                <a:ea typeface="Calibri" panose="020F0502020204030204" pitchFamily="34" charset="0"/>
              </a:rPr>
              <a:t> МЖД или управляющей </a:t>
            </a:r>
            <a:r>
              <a:rPr lang="ru-RU" b="1" kern="0" dirty="0">
                <a:solidFill>
                  <a:srgbClr val="C00000"/>
                </a:solidFill>
                <a:latin typeface="Times New Roman" panose="02020603050405020304" pitchFamily="18" charset="0"/>
              </a:rPr>
              <a:t>компанией</a:t>
            </a:r>
            <a:r>
              <a:rPr lang="ru-RU" sz="1800" kern="0" dirty="0">
                <a:effectLst/>
                <a:latin typeface="Times New Roman" panose="02020603050405020304" pitchFamily="18" charset="0"/>
                <a:ea typeface="Calibri" panose="020F0502020204030204" pitchFamily="34" charset="0"/>
              </a:rPr>
              <a:t>, </a:t>
            </a:r>
            <a:r>
              <a:rPr lang="ru-RU" b="1" kern="0" dirty="0">
                <a:solidFill>
                  <a:srgbClr val="C00000"/>
                </a:solidFill>
                <a:latin typeface="Times New Roman" panose="02020603050405020304" pitchFamily="18" charset="0"/>
              </a:rPr>
              <a:t>собственниками помещений</a:t>
            </a:r>
            <a:endParaRPr lang="x-none" b="1" kern="0"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449304600"/>
      </p:ext>
    </p:extLst>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оммеск Недвижимость - Председатель ОСИ. О роли и заработке Председателя ОСИ.  Многие считают, что эта должность аналогична позиции Председателя КСК, а  значит - он самый главный в доме, потенциально может злоупотреблять  положением">
            <a:extLst>
              <a:ext uri="{FF2B5EF4-FFF2-40B4-BE49-F238E27FC236}">
                <a16:creationId xmlns:a16="http://schemas.microsoft.com/office/drawing/2014/main" xmlns="" id="{F4683DA8-7826-DD8B-9092-69A6F5118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D7A163F6-4302-1C60-8E2A-04E4B752D247}"/>
              </a:ext>
            </a:extLst>
          </p:cNvPr>
          <p:cNvSpPr txBox="1"/>
          <p:nvPr/>
        </p:nvSpPr>
        <p:spPr>
          <a:xfrm>
            <a:off x="3048000" y="152400"/>
            <a:ext cx="5943600" cy="2308324"/>
          </a:xfrm>
          <a:prstGeom prst="rect">
            <a:avLst/>
          </a:prstGeom>
          <a:noFill/>
        </p:spPr>
        <p:txBody>
          <a:bodyPr wrap="square">
            <a:spAutoFit/>
          </a:bodyPr>
          <a:lstStyle/>
          <a:p>
            <a:r>
              <a:rPr lang="ru-RU" kern="0" dirty="0">
                <a:latin typeface="Times New Roman" panose="02020603050405020304" pitchFamily="18" charset="0"/>
                <a:ea typeface="Calibri" panose="020F0502020204030204" pitchFamily="34" charset="0"/>
              </a:rPr>
              <a:t>И</a:t>
            </a:r>
            <a:r>
              <a:rPr lang="ru-RU" sz="1800" kern="0" dirty="0">
                <a:effectLst/>
                <a:latin typeface="Times New Roman" panose="02020603050405020304" pitchFamily="18" charset="0"/>
                <a:ea typeface="Calibri" panose="020F0502020204030204" pitchFamily="34" charset="0"/>
              </a:rPr>
              <a:t>збирается на собрании </a:t>
            </a:r>
            <a:r>
              <a:rPr lang="ru-RU" sz="1800" b="1" kern="0" dirty="0">
                <a:solidFill>
                  <a:srgbClr val="C00000"/>
                </a:solidFill>
                <a:effectLst/>
                <a:latin typeface="Times New Roman" panose="02020603050405020304" pitchFamily="18" charset="0"/>
                <a:ea typeface="Calibri" panose="020F0502020204030204" pitchFamily="34" charset="0"/>
              </a:rPr>
              <a:t>из числа собственников</a:t>
            </a:r>
            <a:r>
              <a:rPr lang="ru-RU" sz="1800" kern="0" dirty="0">
                <a:effectLst/>
                <a:latin typeface="Times New Roman" panose="02020603050405020304" pitchFamily="18" charset="0"/>
                <a:ea typeface="Calibri" panose="020F0502020204030204" pitchFamily="34" charset="0"/>
              </a:rPr>
              <a:t>/членов его семьи  квартир, нежилых помещений сроком </a:t>
            </a:r>
            <a:r>
              <a:rPr lang="ru-RU" b="1" kern="0" dirty="0">
                <a:solidFill>
                  <a:srgbClr val="C00000"/>
                </a:solidFill>
                <a:latin typeface="Times New Roman" panose="02020603050405020304" pitchFamily="18" charset="0"/>
              </a:rPr>
              <a:t>на 1 год</a:t>
            </a:r>
          </a:p>
          <a:p>
            <a:r>
              <a:rPr lang="ru-RU" dirty="0">
                <a:latin typeface="Times New Roman" panose="02020603050405020304" pitchFamily="18" charset="0"/>
                <a:ea typeface="Calibri" panose="020F0502020204030204" pitchFamily="34" charset="0"/>
                <a:cs typeface="Times New Roman" panose="02020603050405020304" pitchFamily="18" charset="0"/>
              </a:rPr>
              <a:t>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праве </a:t>
            </a:r>
            <a:r>
              <a:rPr lang="ru-RU" b="1" kern="0" dirty="0">
                <a:solidFill>
                  <a:srgbClr val="C00000"/>
                </a:solidFill>
                <a:latin typeface="Times New Roman" panose="02020603050405020304" pitchFamily="18" charset="0"/>
              </a:rPr>
              <a:t>без доверенности представлять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объединение собственников имущества во всех судах, государственных органах и организациях. </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kern="0" dirty="0">
                <a:latin typeface="Times New Roman" panose="02020603050405020304" pitchFamily="18" charset="0"/>
                <a:ea typeface="Calibri" panose="020F0502020204030204" pitchFamily="34" charset="0"/>
              </a:rPr>
              <a:t>О</a:t>
            </a:r>
            <a:r>
              <a:rPr lang="ru-RU" sz="1800" kern="0" dirty="0">
                <a:effectLst/>
                <a:latin typeface="Times New Roman" panose="02020603050405020304" pitchFamily="18" charset="0"/>
                <a:ea typeface="Calibri" panose="020F0502020204030204" pitchFamily="34" charset="0"/>
              </a:rPr>
              <a:t>бязан </a:t>
            </a:r>
            <a:r>
              <a:rPr lang="ru-RU" b="1" kern="0" dirty="0">
                <a:solidFill>
                  <a:srgbClr val="C00000"/>
                </a:solidFill>
                <a:latin typeface="Times New Roman" panose="02020603050405020304" pitchFamily="18" charset="0"/>
              </a:rPr>
              <a:t>обеспечить сохранность </a:t>
            </a:r>
            <a:r>
              <a:rPr lang="ru-RU" sz="1800" kern="0" dirty="0">
                <a:effectLst/>
                <a:latin typeface="Times New Roman" panose="02020603050405020304" pitchFamily="18" charset="0"/>
                <a:ea typeface="Calibri" panose="020F0502020204030204" pitchFamily="34" charset="0"/>
              </a:rPr>
              <a:t>проектной, технической и иной документации МЖД и иных технических средств и оборудования</a:t>
            </a:r>
            <a:endParaRPr lang="x-none" dirty="0"/>
          </a:p>
        </p:txBody>
      </p:sp>
      <p:sp>
        <p:nvSpPr>
          <p:cNvPr id="5" name="TextBox 4">
            <a:extLst>
              <a:ext uri="{FF2B5EF4-FFF2-40B4-BE49-F238E27FC236}">
                <a16:creationId xmlns:a16="http://schemas.microsoft.com/office/drawing/2014/main" xmlns="" id="{648DB4AB-1988-BD8C-AD31-17CF8E91B9FE}"/>
              </a:ext>
            </a:extLst>
          </p:cNvPr>
          <p:cNvSpPr txBox="1"/>
          <p:nvPr/>
        </p:nvSpPr>
        <p:spPr>
          <a:xfrm>
            <a:off x="152400" y="2906357"/>
            <a:ext cx="8839200" cy="2873992"/>
          </a:xfrm>
          <a:prstGeom prst="rect">
            <a:avLst/>
          </a:prstGeom>
          <a:noFill/>
        </p:spPr>
        <p:txBody>
          <a:bodyPr wrap="square">
            <a:spAutoFit/>
          </a:bodyPr>
          <a:lstStyle/>
          <a:p>
            <a:pPr algn="just">
              <a:lnSpc>
                <a:spcPct val="107000"/>
              </a:lnSpc>
              <a:spcAft>
                <a:spcPts val="300"/>
              </a:spcAft>
            </a:pPr>
            <a:r>
              <a:rPr lang="ru-RU" b="1" dirty="0">
                <a:latin typeface="Times New Roman" panose="02020603050405020304" pitchFamily="18" charset="0"/>
                <a:ea typeface="Calibri" panose="020F0502020204030204" pitchFamily="34" charset="0"/>
                <a:cs typeface="Times New Roman" panose="02020603050405020304" pitchFamily="18" charset="0"/>
              </a:rPr>
              <a:t>О</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существляет следующие функции:</a:t>
            </a:r>
            <a:endParaRPr lang="x-none" sz="1600" b="1" dirty="0">
              <a:effectLst/>
              <a:latin typeface="Calibri" panose="020F0502020204030204" pitchFamily="34" charset="0"/>
              <a:ea typeface="Calibri" panose="020F0502020204030204" pitchFamily="34" charset="0"/>
              <a:cs typeface="Times New Roman" panose="02020603050405020304" pitchFamily="18" charset="0"/>
            </a:endParaRPr>
          </a:p>
          <a:p>
            <a:pPr marL="266700" indent="-180975">
              <a:spcAft>
                <a:spcPts val="300"/>
              </a:spcAft>
            </a:pPr>
            <a:r>
              <a:rPr lang="ru-RU" sz="1800" kern="0" dirty="0">
                <a:effectLst/>
                <a:latin typeface="Times New Roman" panose="02020603050405020304" pitchFamily="18" charset="0"/>
                <a:ea typeface="Calibri" panose="020F0502020204030204" pitchFamily="34" charset="0"/>
              </a:rPr>
              <a:t>1. государственную </a:t>
            </a:r>
            <a:r>
              <a:rPr lang="ru-RU" b="1" kern="0" dirty="0">
                <a:solidFill>
                  <a:srgbClr val="C00000"/>
                </a:solidFill>
                <a:latin typeface="Times New Roman" panose="02020603050405020304" pitchFamily="18" charset="0"/>
              </a:rPr>
              <a:t>регистрацию</a:t>
            </a:r>
            <a:r>
              <a:rPr lang="ru-RU" sz="1800" kern="0" dirty="0">
                <a:effectLst/>
                <a:latin typeface="Times New Roman" panose="02020603050405020304" pitchFamily="18" charset="0"/>
                <a:ea typeface="Calibri" panose="020F0502020204030204" pitchFamily="34" charset="0"/>
              </a:rPr>
              <a:t> ОСИ</a:t>
            </a:r>
          </a:p>
          <a:p>
            <a:pPr marL="266700" indent="-180975">
              <a:spcAft>
                <a:spcPts val="300"/>
              </a:spcAft>
            </a:pPr>
            <a:r>
              <a:rPr lang="ru-RU" sz="1800" kern="0" dirty="0">
                <a:effectLst/>
                <a:latin typeface="Times New Roman" panose="02020603050405020304" pitchFamily="18" charset="0"/>
                <a:ea typeface="Calibri" panose="020F0502020204030204" pitchFamily="34" charset="0"/>
              </a:rPr>
              <a:t>2. формирование </a:t>
            </a:r>
            <a:r>
              <a:rPr lang="ru-RU" b="1" kern="0" dirty="0">
                <a:solidFill>
                  <a:srgbClr val="C00000"/>
                </a:solidFill>
                <a:latin typeface="Times New Roman" panose="02020603050405020304" pitchFamily="18" charset="0"/>
              </a:rPr>
              <a:t>списка</a:t>
            </a:r>
            <a:r>
              <a:rPr lang="ru-RU" sz="1800" kern="0" dirty="0">
                <a:effectLst/>
                <a:latin typeface="Times New Roman" panose="02020603050405020304" pitchFamily="18" charset="0"/>
                <a:ea typeface="Calibri" panose="020F0502020204030204" pitchFamily="34" charset="0"/>
              </a:rPr>
              <a:t> собственников</a:t>
            </a:r>
          </a:p>
          <a:p>
            <a:pPr marL="266700" indent="-180975">
              <a:spcAft>
                <a:spcPts val="300"/>
              </a:spcAft>
            </a:pPr>
            <a:r>
              <a:rPr lang="ru-RU" sz="1800" kern="0" dirty="0">
                <a:effectLst/>
                <a:latin typeface="Times New Roman" panose="02020603050405020304" pitchFamily="18" charset="0"/>
                <a:ea typeface="Calibri" panose="020F0502020204030204" pitchFamily="34" charset="0"/>
              </a:rPr>
              <a:t>3. организацию </a:t>
            </a:r>
            <a:r>
              <a:rPr lang="ru-RU" b="1" kern="0" dirty="0">
                <a:solidFill>
                  <a:srgbClr val="C00000"/>
                </a:solidFill>
                <a:latin typeface="Times New Roman" panose="02020603050405020304" pitchFamily="18" charset="0"/>
              </a:rPr>
              <a:t>исполнения решений </a:t>
            </a:r>
            <a:r>
              <a:rPr lang="ru-RU" sz="1800" kern="0" dirty="0">
                <a:effectLst/>
                <a:latin typeface="Times New Roman" panose="02020603050405020304" pitchFamily="18" charset="0"/>
                <a:ea typeface="Calibri" panose="020F0502020204030204" pitchFamily="34" charset="0"/>
              </a:rPr>
              <a:t>собрания и совета дома</a:t>
            </a:r>
          </a:p>
          <a:p>
            <a:pPr marL="266700" indent="-180975">
              <a:spcAft>
                <a:spcPts val="300"/>
              </a:spcAft>
            </a:pPr>
            <a:r>
              <a:rPr lang="ru-RU" sz="1800" kern="0" dirty="0">
                <a:effectLst/>
                <a:latin typeface="Times New Roman" panose="02020603050405020304" pitchFamily="18" charset="0"/>
                <a:ea typeface="Calibri" panose="020F0502020204030204" pitchFamily="34" charset="0"/>
              </a:rPr>
              <a:t>4 </a:t>
            </a:r>
            <a:r>
              <a:rPr lang="ru-RU" b="1" kern="0" dirty="0">
                <a:solidFill>
                  <a:srgbClr val="C00000"/>
                </a:solidFill>
                <a:latin typeface="Times New Roman" panose="02020603050405020304" pitchFamily="18" charset="0"/>
              </a:rPr>
              <a:t>размещение информации </a:t>
            </a:r>
            <a:r>
              <a:rPr lang="ru-RU" sz="1800" kern="0" dirty="0">
                <a:effectLst/>
                <a:latin typeface="Times New Roman" panose="02020603050405020304" pitchFamily="18" charset="0"/>
                <a:ea typeface="Calibri" panose="020F0502020204030204" pitchFamily="34" charset="0"/>
              </a:rPr>
              <a:t>о принятых собранием и советом дома решениях </a:t>
            </a:r>
            <a:endParaRPr lang="ru-RU" kern="0" dirty="0">
              <a:latin typeface="Times New Roman" panose="02020603050405020304" pitchFamily="18" charset="0"/>
            </a:endParaRPr>
          </a:p>
          <a:p>
            <a:pPr marL="266700" indent="-180975">
              <a:spcAft>
                <a:spcPts val="300"/>
              </a:spcAft>
            </a:pPr>
            <a:r>
              <a:rPr lang="ru-RU" sz="1800" kern="0" dirty="0">
                <a:effectLst/>
                <a:latin typeface="Times New Roman" panose="02020603050405020304" pitchFamily="18" charset="0"/>
                <a:ea typeface="Calibri" panose="020F0502020204030204" pitchFamily="34" charset="0"/>
              </a:rPr>
              <a:t>5. </a:t>
            </a:r>
            <a:r>
              <a:rPr lang="ru-RU" b="1" kern="0" dirty="0">
                <a:solidFill>
                  <a:srgbClr val="C00000"/>
                </a:solidFill>
                <a:latin typeface="Times New Roman" panose="02020603050405020304" pitchFamily="18" charset="0"/>
              </a:rPr>
              <a:t>открытие</a:t>
            </a:r>
            <a:r>
              <a:rPr lang="ru-RU" sz="1800" kern="0" dirty="0">
                <a:effectLst/>
                <a:latin typeface="Times New Roman" panose="02020603050405020304" pitchFamily="18" charset="0"/>
                <a:ea typeface="Calibri" panose="020F0502020204030204" pitchFamily="34" charset="0"/>
              </a:rPr>
              <a:t> текущего и сберегательного </a:t>
            </a:r>
            <a:r>
              <a:rPr lang="ru-RU" b="1" kern="0" dirty="0">
                <a:solidFill>
                  <a:srgbClr val="C00000"/>
                </a:solidFill>
                <a:latin typeface="Times New Roman" panose="02020603050405020304" pitchFamily="18" charset="0"/>
              </a:rPr>
              <a:t>счетов</a:t>
            </a:r>
            <a:r>
              <a:rPr lang="ru-RU" sz="1800" kern="0" dirty="0">
                <a:effectLst/>
                <a:latin typeface="Times New Roman" panose="02020603050405020304" pitchFamily="18" charset="0"/>
                <a:ea typeface="Calibri" panose="020F0502020204030204" pitchFamily="34" charset="0"/>
              </a:rPr>
              <a:t> </a:t>
            </a:r>
            <a:endParaRPr lang="ru-RU" kern="0" dirty="0">
              <a:latin typeface="Times New Roman" panose="02020603050405020304" pitchFamily="18" charset="0"/>
            </a:endParaRPr>
          </a:p>
          <a:p>
            <a:pPr marL="266700" indent="-180975">
              <a:spcAft>
                <a:spcPts val="300"/>
              </a:spcAft>
            </a:pPr>
            <a:r>
              <a:rPr lang="ru-RU" sz="1800" kern="0" dirty="0">
                <a:effectLst/>
                <a:latin typeface="Times New Roman" panose="02020603050405020304" pitchFamily="18" charset="0"/>
                <a:ea typeface="Calibri" panose="020F0502020204030204" pitchFamily="34" charset="0"/>
              </a:rPr>
              <a:t>6. </a:t>
            </a:r>
            <a:r>
              <a:rPr lang="ru-RU" b="1" kern="0" dirty="0">
                <a:solidFill>
                  <a:srgbClr val="C00000"/>
                </a:solidFill>
                <a:latin typeface="Times New Roman" panose="02020603050405020304" pitchFamily="18" charset="0"/>
              </a:rPr>
              <a:t>заключение и исполнение договоров </a:t>
            </a:r>
            <a:r>
              <a:rPr lang="ru-RU" sz="1800" kern="0" dirty="0">
                <a:effectLst/>
                <a:latin typeface="Times New Roman" panose="02020603050405020304" pitchFamily="18" charset="0"/>
                <a:ea typeface="Calibri" panose="020F0502020204030204" pitchFamily="34" charset="0"/>
              </a:rPr>
              <a:t>об оказании услуг с субъектами сервисной деятельности по решению совета дома</a:t>
            </a:r>
            <a:endParaRPr lang="ru-RU" kern="0" dirty="0">
              <a:latin typeface="Times New Roman" panose="02020603050405020304" pitchFamily="18" charset="0"/>
            </a:endParaRPr>
          </a:p>
          <a:p>
            <a:pPr marL="266700" indent="-180975">
              <a:spcAft>
                <a:spcPts val="300"/>
              </a:spcAft>
            </a:pPr>
            <a:r>
              <a:rPr lang="ru-RU" sz="1800" kern="0" dirty="0">
                <a:effectLst/>
                <a:latin typeface="Times New Roman" panose="02020603050405020304" pitchFamily="18" charset="0"/>
                <a:ea typeface="Calibri" panose="020F0502020204030204" pitchFamily="34" charset="0"/>
              </a:rPr>
              <a:t>7. </a:t>
            </a:r>
            <a:r>
              <a:rPr lang="ru-RU" b="1" kern="0" dirty="0">
                <a:solidFill>
                  <a:srgbClr val="C00000"/>
                </a:solidFill>
                <a:latin typeface="Times New Roman" panose="02020603050405020304" pitchFamily="18" charset="0"/>
              </a:rPr>
              <a:t>заключение</a:t>
            </a:r>
            <a:r>
              <a:rPr lang="ru-RU" sz="1800" kern="0" dirty="0">
                <a:effectLst/>
                <a:latin typeface="Times New Roman" panose="02020603050405020304" pitchFamily="18" charset="0"/>
                <a:ea typeface="Calibri" panose="020F0502020204030204" pitchFamily="34" charset="0"/>
              </a:rPr>
              <a:t> договоров об оказании </a:t>
            </a:r>
            <a:r>
              <a:rPr lang="ru-RU" b="1" kern="0" dirty="0">
                <a:solidFill>
                  <a:srgbClr val="C00000"/>
                </a:solidFill>
                <a:latin typeface="Times New Roman" panose="02020603050405020304" pitchFamily="18" charset="0"/>
              </a:rPr>
              <a:t>коммунальных</a:t>
            </a:r>
            <a:r>
              <a:rPr lang="ru-RU" sz="1800" kern="0" dirty="0">
                <a:effectLst/>
                <a:latin typeface="Times New Roman" panose="02020603050405020304" pitchFamily="18" charset="0"/>
                <a:ea typeface="Calibri" panose="020F0502020204030204" pitchFamily="34" charset="0"/>
              </a:rPr>
              <a:t> услуг на содержание </a:t>
            </a:r>
            <a:r>
              <a:rPr lang="ru-RU" b="1" kern="0" dirty="0">
                <a:solidFill>
                  <a:srgbClr val="C00000"/>
                </a:solidFill>
                <a:latin typeface="Times New Roman" panose="02020603050405020304" pitchFamily="18" charset="0"/>
              </a:rPr>
              <a:t>общего</a:t>
            </a:r>
          </a:p>
        </p:txBody>
      </p:sp>
    </p:spTree>
    <p:extLst>
      <p:ext uri="{BB962C8B-B14F-4D97-AF65-F5344CB8AC3E}">
        <p14:creationId xmlns:p14="http://schemas.microsoft.com/office/powerpoint/2010/main" val="4162715500"/>
      </p:ext>
    </p:extLst>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2748B94-4936-27B7-E126-6836690718CB}"/>
              </a:ext>
            </a:extLst>
          </p:cNvPr>
          <p:cNvSpPr txBox="1"/>
          <p:nvPr/>
        </p:nvSpPr>
        <p:spPr>
          <a:xfrm>
            <a:off x="228600" y="1859340"/>
            <a:ext cx="8610600" cy="3647152"/>
          </a:xfrm>
          <a:prstGeom prst="rect">
            <a:avLst/>
          </a:prstGeom>
          <a:noFill/>
        </p:spPr>
        <p:txBody>
          <a:bodyPr wrap="square">
            <a:spAutoFit/>
          </a:bodyPr>
          <a:lstStyle/>
          <a:p>
            <a:pPr marL="542925" marR="0" lvl="0" indent="-361950" algn="l" defTabSz="914400" rtl="0" eaLnBrk="0" fontAlgn="base" latinLnBrk="0" hangingPunct="0">
              <a:lnSpc>
                <a:spcPct val="100000"/>
              </a:lnSpc>
              <a:spcBef>
                <a:spcPct val="0"/>
              </a:spcBef>
              <a:spcAft>
                <a:spcPts val="30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8.  мониторинг внесения собственниками </a:t>
            </a:r>
            <a:r>
              <a:rPr kumimoji="0" lang="ru-RU" sz="1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взносов</a:t>
            </a:r>
          </a:p>
          <a:p>
            <a:pPr marL="542925" marR="0" lvl="0" indent="-361950" algn="l" defTabSz="914400" rtl="0" eaLnBrk="0" fontAlgn="base" latinLnBrk="0" hangingPunct="0">
              <a:lnSpc>
                <a:spcPct val="100000"/>
              </a:lnSpc>
              <a:spcBef>
                <a:spcPct val="0"/>
              </a:spcBef>
              <a:spcAft>
                <a:spcPts val="30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9. представление совету дома </a:t>
            </a:r>
            <a:r>
              <a:rPr kumimoji="0" lang="ru-RU" sz="1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ежемесячного и годового</a:t>
            </a:r>
            <a:r>
              <a:rPr kumimoji="0" lang="ru-RU"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отчетов </a:t>
            </a:r>
            <a:endParaRPr kumimoji="0" lang="x-none"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531813" indent="-358775">
              <a:spcAft>
                <a:spcPts val="600"/>
              </a:spcAft>
            </a:pPr>
            <a:r>
              <a:rPr lang="ru-RU" sz="1800" kern="0" dirty="0">
                <a:effectLst/>
                <a:latin typeface="Times New Roman" panose="02020603050405020304" pitchFamily="18" charset="0"/>
                <a:ea typeface="Calibri" panose="020F0502020204030204" pitchFamily="34" charset="0"/>
              </a:rPr>
              <a:t>10. </a:t>
            </a:r>
            <a:r>
              <a:rPr lang="ru-RU" b="1" kern="0" dirty="0">
                <a:solidFill>
                  <a:srgbClr val="C00000"/>
                </a:solidFill>
                <a:latin typeface="Times New Roman" panose="02020603050405020304" pitchFamily="18" charset="0"/>
              </a:rPr>
              <a:t>представление</a:t>
            </a:r>
            <a:r>
              <a:rPr lang="ru-RU" kern="0" dirty="0">
                <a:latin typeface="Times New Roman" panose="02020603050405020304" pitchFamily="18" charset="0"/>
              </a:rPr>
              <a:t> по письменному требованию в течение 15 календарных дней собственнику, одному из членов совета дома или одному из членов ревизионной комиссии (ревизору) </a:t>
            </a:r>
            <a:r>
              <a:rPr lang="ru-RU" b="1" kern="0" dirty="0">
                <a:solidFill>
                  <a:srgbClr val="C00000"/>
                </a:solidFill>
                <a:latin typeface="Times New Roman" panose="02020603050405020304" pitchFamily="18" charset="0"/>
              </a:rPr>
              <a:t>копий финансовой документации </a:t>
            </a:r>
            <a:r>
              <a:rPr lang="ru-RU" kern="0" dirty="0">
                <a:latin typeface="Times New Roman" panose="02020603050405020304" pitchFamily="18" charset="0"/>
              </a:rPr>
              <a:t>(первичные учетные документы, финансовая отчетность, документы, связанные с операциями по текущему и сберегательному счетам) по ежемесячным и годовым отчетам </a:t>
            </a:r>
          </a:p>
          <a:p>
            <a:pPr marL="531813" indent="-358775">
              <a:spcAft>
                <a:spcPts val="600"/>
              </a:spcAft>
            </a:pPr>
            <a:r>
              <a:rPr lang="ru-RU" kern="0" dirty="0">
                <a:latin typeface="Times New Roman" panose="02020603050405020304" pitchFamily="18" charset="0"/>
              </a:rPr>
              <a:t>11. </a:t>
            </a:r>
            <a:r>
              <a:rPr lang="ru-RU" b="1" kern="0" dirty="0">
                <a:solidFill>
                  <a:srgbClr val="C00000"/>
                </a:solidFill>
                <a:latin typeface="Times New Roman" panose="02020603050405020304" pitchFamily="18" charset="0"/>
              </a:rPr>
              <a:t>предоставление информации </a:t>
            </a:r>
            <a:r>
              <a:rPr lang="ru-RU" kern="0" dirty="0">
                <a:latin typeface="Times New Roman" panose="02020603050405020304" pitchFamily="18" charset="0"/>
              </a:rPr>
              <a:t>согласно требованиям, указанным в правилах числе функционирования </a:t>
            </a:r>
            <a:r>
              <a:rPr lang="ru-RU" b="1" kern="0" dirty="0">
                <a:solidFill>
                  <a:srgbClr val="C00000"/>
                </a:solidFill>
                <a:latin typeface="Times New Roman" panose="02020603050405020304" pitchFamily="18" charset="0"/>
              </a:rPr>
              <a:t>объектов информатизации </a:t>
            </a:r>
          </a:p>
          <a:p>
            <a:pPr marL="531813" indent="-358775"/>
            <a:r>
              <a:rPr lang="ru-RU" kern="0" dirty="0">
                <a:latin typeface="Times New Roman" panose="02020603050405020304" pitchFamily="18" charset="0"/>
              </a:rPr>
              <a:t>12. </a:t>
            </a:r>
            <a:r>
              <a:rPr lang="ru-RU" b="1" kern="0" dirty="0">
                <a:solidFill>
                  <a:srgbClr val="C00000"/>
                </a:solidFill>
                <a:latin typeface="Times New Roman" panose="02020603050405020304" pitchFamily="18" charset="0"/>
              </a:rPr>
              <a:t>выполнение иных функций</a:t>
            </a:r>
            <a:r>
              <a:rPr lang="ru-RU" kern="0" dirty="0">
                <a:latin typeface="Times New Roman" panose="02020603050405020304" pitchFamily="18" charset="0"/>
              </a:rPr>
              <a:t>, связанных с управлением и содержанием общего имущества</a:t>
            </a:r>
            <a:endParaRPr lang="x-none" kern="0" dirty="0">
              <a:latin typeface="Times New Roman" panose="02020603050405020304" pitchFamily="18" charset="0"/>
            </a:endParaRPr>
          </a:p>
        </p:txBody>
      </p:sp>
      <p:sp>
        <p:nvSpPr>
          <p:cNvPr id="2" name="AutoShape 327">
            <a:extLst>
              <a:ext uri="{FF2B5EF4-FFF2-40B4-BE49-F238E27FC236}">
                <a16:creationId xmlns:a16="http://schemas.microsoft.com/office/drawing/2014/main" xmlns="" id="{8715C89D-FB4D-59F1-F876-EFA6458C6383}"/>
              </a:ext>
            </a:extLst>
          </p:cNvPr>
          <p:cNvSpPr>
            <a:spLocks noChangeArrowheads="1"/>
          </p:cNvSpPr>
          <p:nvPr/>
        </p:nvSpPr>
        <p:spPr bwMode="auto">
          <a:xfrm>
            <a:off x="1899976" y="76200"/>
            <a:ext cx="5344048" cy="476609"/>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Председатель </a:t>
            </a:r>
            <a:r>
              <a:rPr lang="ru-RU" sz="2400" b="1" kern="0" dirty="0">
                <a:latin typeface="Times New Roman" panose="02020603050405020304" pitchFamily="18" charset="0"/>
                <a:ea typeface="Calibri" panose="020F0502020204030204" pitchFamily="34" charset="0"/>
                <a:cs typeface="Times New Roman" panose="02020603050405020304" pitchFamily="18" charset="0"/>
              </a:rPr>
              <a:t>О</a:t>
            </a: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СИ/ПТ</a:t>
            </a:r>
            <a:endParaRPr lang="ru-RU" sz="2400" b="1" dirty="0">
              <a:solidFill>
                <a:prstClr val="black"/>
              </a:solidFill>
            </a:endParaRPr>
          </a:p>
        </p:txBody>
      </p:sp>
    </p:spTree>
    <p:extLst>
      <p:ext uri="{BB962C8B-B14F-4D97-AF65-F5344CB8AC3E}">
        <p14:creationId xmlns:p14="http://schemas.microsoft.com/office/powerpoint/2010/main" val="127877236"/>
      </p:ext>
    </p:extLst>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евизионная комиссия">
            <a:extLst>
              <a:ext uri="{FF2B5EF4-FFF2-40B4-BE49-F238E27FC236}">
                <a16:creationId xmlns:a16="http://schemas.microsoft.com/office/drawing/2014/main" xmlns="" id="{DBF933DE-4773-72AF-E8E1-507167CED2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2743200" cy="2514600"/>
          </a:xfrm>
          <a:prstGeom prst="rect">
            <a:avLst/>
          </a:prstGeom>
          <a:noFill/>
          <a:ln>
            <a:noFill/>
          </a:ln>
        </p:spPr>
      </p:pic>
      <p:sp>
        <p:nvSpPr>
          <p:cNvPr id="4" name="TextBox 3">
            <a:extLst>
              <a:ext uri="{FF2B5EF4-FFF2-40B4-BE49-F238E27FC236}">
                <a16:creationId xmlns:a16="http://schemas.microsoft.com/office/drawing/2014/main" xmlns="" id="{8F3FB747-BD2B-8B0B-6605-833B8AD9B809}"/>
              </a:ext>
            </a:extLst>
          </p:cNvPr>
          <p:cNvSpPr txBox="1"/>
          <p:nvPr/>
        </p:nvSpPr>
        <p:spPr>
          <a:xfrm>
            <a:off x="3048000" y="152400"/>
            <a:ext cx="5867400" cy="3331681"/>
          </a:xfrm>
          <a:prstGeom prst="rect">
            <a:avLst/>
          </a:prstGeom>
          <a:noFill/>
        </p:spPr>
        <p:txBody>
          <a:bodyPr wrap="square">
            <a:spAutoFit/>
          </a:bodyPr>
          <a:lstStyle/>
          <a:p>
            <a:pPr>
              <a:spcAft>
                <a:spcPts val="300"/>
              </a:spcAft>
            </a:pPr>
            <a:r>
              <a:rPr lang="ru-RU" sz="1800" kern="0" dirty="0">
                <a:effectLst/>
                <a:latin typeface="Times New Roman" panose="02020603050405020304" pitchFamily="18" charset="0"/>
                <a:ea typeface="Calibri" panose="020F0502020204030204" pitchFamily="34" charset="0"/>
              </a:rPr>
              <a:t>Ревизионная комиссия (3 человека)/ ревизор избирается на общем собрании </a:t>
            </a:r>
            <a:r>
              <a:rPr lang="ru-RU" sz="1800" b="1" kern="0" dirty="0">
                <a:solidFill>
                  <a:srgbClr val="C00000"/>
                </a:solidFill>
                <a:effectLst/>
                <a:latin typeface="Times New Roman" panose="02020603050405020304" pitchFamily="18" charset="0"/>
                <a:ea typeface="Calibri" panose="020F0502020204030204" pitchFamily="34" charset="0"/>
              </a:rPr>
              <a:t>сроком на 3 года</a:t>
            </a:r>
          </a:p>
          <a:p>
            <a:pPr>
              <a:spcAft>
                <a:spcPts val="300"/>
              </a:spcAft>
            </a:pPr>
            <a:r>
              <a:rPr lang="ru-RU" b="1" kern="0" dirty="0">
                <a:solidFill>
                  <a:srgbClr val="C00000"/>
                </a:solidFill>
                <a:latin typeface="Times New Roman" panose="02020603050405020304" pitchFamily="18" charset="0"/>
              </a:rPr>
              <a:t>Не могут быть избраны </a:t>
            </a:r>
            <a:r>
              <a:rPr lang="ru-RU" kern="0" dirty="0">
                <a:latin typeface="Times New Roman" panose="02020603050405020304" pitchFamily="18" charset="0"/>
                <a:ea typeface="Calibri" panose="020F0502020204030204" pitchFamily="34" charset="0"/>
              </a:rPr>
              <a:t>ч</a:t>
            </a:r>
            <a:r>
              <a:rPr lang="ru-RU" sz="1800" kern="0" dirty="0">
                <a:effectLst/>
                <a:latin typeface="Times New Roman" panose="02020603050405020304" pitchFamily="18" charset="0"/>
                <a:ea typeface="Calibri" panose="020F0502020204030204" pitchFamily="34" charset="0"/>
              </a:rPr>
              <a:t>лены семьи председателя/ доверенного ПТ</a:t>
            </a:r>
          </a:p>
          <a:p>
            <a:pPr>
              <a:spcAft>
                <a:spcPts val="300"/>
              </a:spcAft>
            </a:pPr>
            <a:r>
              <a:rPr lang="ru-RU" sz="1800" kern="0" dirty="0">
                <a:effectLst/>
                <a:latin typeface="Times New Roman" panose="02020603050405020304" pitchFamily="18" charset="0"/>
                <a:ea typeface="Calibri" panose="020F0502020204030204" pitchFamily="34" charset="0"/>
              </a:rPr>
              <a:t>Осуществляет </a:t>
            </a:r>
            <a:r>
              <a:rPr lang="ru-RU" b="1" kern="0" dirty="0">
                <a:solidFill>
                  <a:srgbClr val="C00000"/>
                </a:solidFill>
                <a:latin typeface="Times New Roman" panose="02020603050405020304" pitchFamily="18" charset="0"/>
              </a:rPr>
              <a:t>контроль за деятельностью </a:t>
            </a:r>
            <a:r>
              <a:rPr lang="ru-RU" sz="1800" kern="0" dirty="0">
                <a:effectLst/>
                <a:latin typeface="Times New Roman" panose="02020603050405020304" pitchFamily="18" charset="0"/>
                <a:ea typeface="Calibri" panose="020F0502020204030204" pitchFamily="34" charset="0"/>
              </a:rPr>
              <a:t>по управлению и содержанию общего имущества</a:t>
            </a:r>
          </a:p>
          <a:p>
            <a:pPr>
              <a:spcAft>
                <a:spcPts val="300"/>
              </a:spcAft>
            </a:pPr>
            <a:r>
              <a:rPr lang="ru-RU" sz="1800" kern="0" dirty="0">
                <a:effectLst/>
                <a:latin typeface="Times New Roman" panose="02020603050405020304" pitchFamily="18" charset="0"/>
                <a:ea typeface="Calibri" panose="020F0502020204030204" pitchFamily="34" charset="0"/>
              </a:rPr>
              <a:t> Осуществляет </a:t>
            </a:r>
            <a:r>
              <a:rPr lang="ru-RU" b="1" kern="0" dirty="0">
                <a:solidFill>
                  <a:srgbClr val="C00000"/>
                </a:solidFill>
                <a:latin typeface="Times New Roman" panose="02020603050405020304" pitchFamily="18" charset="0"/>
              </a:rPr>
              <a:t>проверку финансовой </a:t>
            </a:r>
            <a:r>
              <a:rPr lang="ru-RU" sz="1800" kern="0" dirty="0">
                <a:effectLst/>
                <a:latin typeface="Times New Roman" panose="02020603050405020304" pitchFamily="18" charset="0"/>
                <a:ea typeface="Calibri" panose="020F0502020204030204" pitchFamily="34" charset="0"/>
              </a:rPr>
              <a:t>документации </a:t>
            </a:r>
          </a:p>
          <a:p>
            <a:pPr>
              <a:spcAft>
                <a:spcPts val="300"/>
              </a:spcAft>
            </a:pPr>
            <a:r>
              <a:rPr lang="ru-RU" b="1" kern="0" dirty="0">
                <a:solidFill>
                  <a:srgbClr val="C00000"/>
                </a:solidFill>
                <a:latin typeface="Times New Roman" panose="02020603050405020304" pitchFamily="18" charset="0"/>
              </a:rPr>
              <a:t>Выносит</a:t>
            </a:r>
            <a:r>
              <a:rPr lang="ru-RU" sz="1800" kern="0" dirty="0">
                <a:effectLst/>
                <a:latin typeface="Times New Roman" panose="02020603050405020304" pitchFamily="18" charset="0"/>
                <a:ea typeface="Calibri" panose="020F0502020204030204" pitchFamily="34" charset="0"/>
              </a:rPr>
              <a:t> на собрание </a:t>
            </a:r>
            <a:r>
              <a:rPr lang="ru-RU" b="1" kern="0" dirty="0">
                <a:solidFill>
                  <a:srgbClr val="C00000"/>
                </a:solidFill>
                <a:latin typeface="Times New Roman" panose="02020603050405020304" pitchFamily="18" charset="0"/>
              </a:rPr>
              <a:t>предложения</a:t>
            </a:r>
            <a:r>
              <a:rPr lang="ru-RU" sz="1800" kern="0" dirty="0">
                <a:effectLst/>
                <a:latin typeface="Times New Roman" panose="02020603050405020304" pitchFamily="18" charset="0"/>
                <a:ea typeface="Calibri" panose="020F0502020204030204" pitchFamily="34" charset="0"/>
              </a:rPr>
              <a:t> по управлению и содержанию общего имущества</a:t>
            </a:r>
          </a:p>
          <a:p>
            <a:pPr>
              <a:spcAft>
                <a:spcPts val="300"/>
              </a:spcAft>
            </a:pPr>
            <a:r>
              <a:rPr lang="ru-RU" sz="1800" kern="0" dirty="0">
                <a:effectLst/>
                <a:latin typeface="Times New Roman" panose="02020603050405020304" pitchFamily="18" charset="0"/>
                <a:ea typeface="Calibri" panose="020F0502020204030204" pitchFamily="34" charset="0"/>
              </a:rPr>
              <a:t>Собственники на основании решения </a:t>
            </a:r>
            <a:r>
              <a:rPr lang="ru-RU" b="1" kern="0" dirty="0">
                <a:solidFill>
                  <a:srgbClr val="C00000"/>
                </a:solidFill>
                <a:latin typeface="Times New Roman" panose="02020603050405020304" pitchFamily="18" charset="0"/>
              </a:rPr>
              <a:t>собрания</a:t>
            </a:r>
            <a:r>
              <a:rPr lang="ru-RU" sz="1800" kern="0" dirty="0">
                <a:effectLst/>
                <a:latin typeface="Times New Roman" panose="02020603050405020304" pitchFamily="18" charset="0"/>
                <a:ea typeface="Calibri" panose="020F0502020204030204" pitchFamily="34" charset="0"/>
              </a:rPr>
              <a:t> </a:t>
            </a:r>
            <a:r>
              <a:rPr lang="ru-RU" b="1" kern="0" dirty="0">
                <a:solidFill>
                  <a:srgbClr val="C00000"/>
                </a:solidFill>
                <a:latin typeface="Times New Roman" panose="02020603050405020304" pitchFamily="18" charset="0"/>
              </a:rPr>
              <a:t>вправе</a:t>
            </a:r>
            <a:r>
              <a:rPr lang="ru-RU" sz="1800" kern="0" dirty="0">
                <a:effectLst/>
                <a:latin typeface="Times New Roman" panose="02020603050405020304" pitchFamily="18" charset="0"/>
                <a:ea typeface="Calibri" panose="020F0502020204030204" pitchFamily="34" charset="0"/>
              </a:rPr>
              <a:t> заключить договор об оказании </a:t>
            </a:r>
            <a:r>
              <a:rPr lang="ru-RU" b="1" kern="0" dirty="0">
                <a:solidFill>
                  <a:srgbClr val="C00000"/>
                </a:solidFill>
                <a:latin typeface="Times New Roman" panose="02020603050405020304" pitchFamily="18" charset="0"/>
              </a:rPr>
              <a:t>аудиторских услуг</a:t>
            </a:r>
            <a:r>
              <a:rPr lang="ru-RU" sz="1800" kern="0" dirty="0">
                <a:effectLst/>
                <a:latin typeface="Times New Roman" panose="02020603050405020304" pitchFamily="18" charset="0"/>
                <a:ea typeface="Calibri" panose="020F0502020204030204" pitchFamily="34" charset="0"/>
              </a:rPr>
              <a:t> </a:t>
            </a:r>
            <a:endParaRPr lang="x-none" dirty="0"/>
          </a:p>
        </p:txBody>
      </p:sp>
      <p:sp>
        <p:nvSpPr>
          <p:cNvPr id="6" name="TextBox 5">
            <a:extLst>
              <a:ext uri="{FF2B5EF4-FFF2-40B4-BE49-F238E27FC236}">
                <a16:creationId xmlns:a16="http://schemas.microsoft.com/office/drawing/2014/main" xmlns="" id="{C1816A4C-60CC-F6ED-DAC1-84A59C956877}"/>
              </a:ext>
            </a:extLst>
          </p:cNvPr>
          <p:cNvSpPr txBox="1"/>
          <p:nvPr/>
        </p:nvSpPr>
        <p:spPr>
          <a:xfrm>
            <a:off x="234777" y="3484081"/>
            <a:ext cx="8382000" cy="1708160"/>
          </a:xfrm>
          <a:prstGeom prst="rect">
            <a:avLst/>
          </a:prstGeom>
          <a:noFill/>
        </p:spPr>
        <p:txBody>
          <a:bodyPr wrap="square">
            <a:spAutoFit/>
          </a:bodyPr>
          <a:lstStyle/>
          <a:p>
            <a:pPr indent="270510" algn="just" hangingPunct="0">
              <a:spcAft>
                <a:spcPts val="600"/>
              </a:spcAft>
            </a:pPr>
            <a:r>
              <a:rPr lang="ru-RU" sz="1800" dirty="0">
                <a:solidFill>
                  <a:srgbClr val="000000"/>
                </a:solidFill>
                <a:effectLst/>
                <a:latin typeface="Times New Roman" panose="02020603050405020304" pitchFamily="18" charset="0"/>
                <a:ea typeface="Times New Roman" panose="02020603050405020304" pitchFamily="18" charset="0"/>
              </a:rPr>
              <a:t>На совете дома определяется дата проведения плановой ревизии. Если ревизия внеплановая, должны быть основания: </a:t>
            </a:r>
            <a:endParaRPr lang="x-none" sz="1200" dirty="0">
              <a:effectLst/>
              <a:latin typeface="Times New Roman" panose="02020603050405020304" pitchFamily="18" charset="0"/>
              <a:ea typeface="Times New Roman" panose="02020603050405020304" pitchFamily="18" charset="0"/>
            </a:endParaRPr>
          </a:p>
          <a:p>
            <a:pPr marL="342900" lvl="0" indent="-342900" algn="just" fontAlgn="auto" hangingPunct="1">
              <a:spcAft>
                <a:spcPts val="600"/>
              </a:spcAft>
              <a:buFont typeface="Symbol" panose="05050102010706020507" pitchFamily="18" charset="2"/>
              <a:buChar char=""/>
            </a:pPr>
            <a:r>
              <a:rPr lang="ru-RU" b="1" kern="0" dirty="0">
                <a:solidFill>
                  <a:srgbClr val="C00000"/>
                </a:solidFill>
                <a:latin typeface="Times New Roman" panose="02020603050405020304" pitchFamily="18" charset="0"/>
              </a:rPr>
              <a:t>заявления</a:t>
            </a:r>
            <a:r>
              <a:rPr lang="ru-RU" sz="1800" dirty="0">
                <a:solidFill>
                  <a:srgbClr val="000000"/>
                </a:solidFill>
                <a:effectLst/>
                <a:latin typeface="Times New Roman" panose="02020603050405020304" pitchFamily="18" charset="0"/>
                <a:ea typeface="Times New Roman" panose="02020603050405020304" pitchFamily="18" charset="0"/>
              </a:rPr>
              <a:t> от собственников о конкретных финансовых нарушениях</a:t>
            </a:r>
            <a:endParaRPr lang="x-none" sz="1200" dirty="0">
              <a:effectLst/>
              <a:latin typeface="Times New Roman" panose="02020603050405020304" pitchFamily="18" charset="0"/>
              <a:ea typeface="Times New Roman" panose="02020603050405020304" pitchFamily="18" charset="0"/>
            </a:endParaRPr>
          </a:p>
          <a:p>
            <a:pPr marL="342900" lvl="0" indent="-342900" algn="just" fontAlgn="auto" hangingPunct="1">
              <a:spcAft>
                <a:spcPts val="600"/>
              </a:spcAft>
              <a:buFont typeface="Symbol" panose="05050102010706020507" pitchFamily="18" charset="2"/>
              <a:buChar char=""/>
            </a:pPr>
            <a:r>
              <a:rPr lang="ru-RU" sz="1800" dirty="0">
                <a:solidFill>
                  <a:srgbClr val="000000"/>
                </a:solidFill>
                <a:effectLst/>
                <a:latin typeface="Times New Roman" panose="02020603050405020304" pitchFamily="18" charset="0"/>
                <a:ea typeface="Times New Roman" panose="02020603050405020304" pitchFamily="18" charset="0"/>
              </a:rPr>
              <a:t>письменное предложение </a:t>
            </a:r>
            <a:r>
              <a:rPr lang="ru-RU" b="1" kern="0" dirty="0">
                <a:solidFill>
                  <a:srgbClr val="C00000"/>
                </a:solidFill>
                <a:latin typeface="Times New Roman" panose="02020603050405020304" pitchFamily="18" charset="0"/>
              </a:rPr>
              <a:t>председателя ОСИ </a:t>
            </a:r>
            <a:endParaRPr lang="x-none" b="1" kern="0" dirty="0">
              <a:solidFill>
                <a:srgbClr val="C00000"/>
              </a:solidFill>
              <a:latin typeface="Times New Roman" panose="02020603050405020304" pitchFamily="18" charset="0"/>
            </a:endParaRPr>
          </a:p>
          <a:p>
            <a:pPr marL="342900" lvl="0" indent="-342900" algn="just" fontAlgn="auto" hangingPunct="1">
              <a:spcAft>
                <a:spcPts val="600"/>
              </a:spcAft>
              <a:buFont typeface="Symbol" panose="05050102010706020507" pitchFamily="18" charset="2"/>
              <a:buChar char=""/>
            </a:pPr>
            <a:r>
              <a:rPr lang="ru-RU" sz="1800" dirty="0">
                <a:solidFill>
                  <a:srgbClr val="000000"/>
                </a:solidFill>
                <a:effectLst/>
                <a:latin typeface="Times New Roman" panose="02020603050405020304" pitchFamily="18" charset="0"/>
                <a:ea typeface="Times New Roman" panose="02020603050405020304" pitchFamily="18" charset="0"/>
              </a:rPr>
              <a:t>либо по </a:t>
            </a:r>
            <a:r>
              <a:rPr lang="ru-RU" b="1" kern="0" dirty="0">
                <a:solidFill>
                  <a:srgbClr val="C00000"/>
                </a:solidFill>
                <a:latin typeface="Times New Roman" panose="02020603050405020304" pitchFamily="18" charset="0"/>
              </a:rPr>
              <a:t>решению</a:t>
            </a:r>
            <a:r>
              <a:rPr lang="ru-RU" sz="1800" dirty="0">
                <a:solidFill>
                  <a:srgbClr val="000000"/>
                </a:solidFill>
                <a:effectLst/>
                <a:latin typeface="Times New Roman" panose="02020603050405020304" pitchFamily="18" charset="0"/>
                <a:ea typeface="Times New Roman" panose="02020603050405020304" pitchFamily="18" charset="0"/>
              </a:rPr>
              <a:t> ревизионной комиссии.</a:t>
            </a:r>
            <a:endParaRPr lang="x-none" sz="12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82F73472-92AA-25C3-18E2-3B6BCD741999}"/>
              </a:ext>
            </a:extLst>
          </p:cNvPr>
          <p:cNvSpPr txBox="1"/>
          <p:nvPr/>
        </p:nvSpPr>
        <p:spPr>
          <a:xfrm>
            <a:off x="232719" y="5847691"/>
            <a:ext cx="4648200" cy="646331"/>
          </a:xfrm>
          <a:prstGeom prst="rect">
            <a:avLst/>
          </a:prstGeom>
          <a:noFill/>
        </p:spPr>
        <p:txBody>
          <a:bodyPr wrap="square">
            <a:spAutoFit/>
          </a:bodyPr>
          <a:lstStyle/>
          <a:p>
            <a:pPr algn="just" hangingPunct="0">
              <a:spcAft>
                <a:spcPts val="600"/>
              </a:spcAft>
            </a:pPr>
            <a:r>
              <a:rPr lang="ru-RU" sz="1800" dirty="0">
                <a:solidFill>
                  <a:srgbClr val="000000"/>
                </a:solidFill>
                <a:effectLst/>
                <a:latin typeface="Times New Roman" panose="02020603050405020304" pitchFamily="18" charset="0"/>
                <a:ea typeface="Times New Roman" panose="02020603050405020304" pitchFamily="18" charset="0"/>
              </a:rPr>
              <a:t>Проведение ревизии </a:t>
            </a:r>
            <a:r>
              <a:rPr lang="ru-RU" b="1" kern="0" dirty="0">
                <a:solidFill>
                  <a:srgbClr val="C00000"/>
                </a:solidFill>
                <a:latin typeface="Times New Roman" panose="02020603050405020304" pitchFamily="18" charset="0"/>
              </a:rPr>
              <a:t>не должно мешать функционированию организации</a:t>
            </a:r>
            <a:endParaRPr lang="x-none" sz="1200" dirty="0">
              <a:effectLst/>
              <a:latin typeface="Times New Roman" panose="02020603050405020304" pitchFamily="18" charset="0"/>
              <a:ea typeface="Times New Roman" panose="02020603050405020304" pitchFamily="18" charset="0"/>
            </a:endParaRPr>
          </a:p>
        </p:txBody>
      </p:sp>
      <p:pic>
        <p:nvPicPr>
          <p:cNvPr id="9" name="Рисунок 8" descr="Ревизия, финансовый контроль - Финансово-правовой центр LAW">
            <a:extLst>
              <a:ext uri="{FF2B5EF4-FFF2-40B4-BE49-F238E27FC236}">
                <a16:creationId xmlns:a16="http://schemas.microsoft.com/office/drawing/2014/main" xmlns="" id="{34236A9D-759C-A99A-1ED3-C8CA371D78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4600606"/>
            <a:ext cx="3200400" cy="2123529"/>
          </a:xfrm>
          <a:prstGeom prst="rect">
            <a:avLst/>
          </a:prstGeom>
          <a:noFill/>
          <a:ln>
            <a:noFill/>
          </a:ln>
        </p:spPr>
      </p:pic>
    </p:spTree>
    <p:extLst>
      <p:ext uri="{BB962C8B-B14F-4D97-AF65-F5344CB8AC3E}">
        <p14:creationId xmlns:p14="http://schemas.microsoft.com/office/powerpoint/2010/main" val="1764875228"/>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5297ACB-206B-0328-A2A5-33E3B3906D6B}"/>
              </a:ext>
            </a:extLst>
          </p:cNvPr>
          <p:cNvSpPr txBox="1"/>
          <p:nvPr/>
        </p:nvSpPr>
        <p:spPr>
          <a:xfrm>
            <a:off x="4038600" y="1447800"/>
            <a:ext cx="4648200" cy="4247317"/>
          </a:xfrm>
          <a:prstGeom prst="rect">
            <a:avLst/>
          </a:prstGeom>
          <a:noFill/>
        </p:spPr>
        <p:txBody>
          <a:bodyPr wrap="square">
            <a:spAutoFit/>
          </a:bodyPr>
          <a:lstStyle/>
          <a:p>
            <a:pPr indent="254000" algn="just"/>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189.</a:t>
            </a:r>
            <a:r>
              <a:rPr lang="ru-RU" sz="1800" dirty="0">
                <a:solidFill>
                  <a:srgbClr val="000000"/>
                </a:solidFill>
                <a:effectLst/>
                <a:latin typeface="Times New Roman" panose="02020603050405020304" pitchFamily="18" charset="0"/>
                <a:ea typeface="Times New Roman" panose="02020603050405020304" pitchFamily="18" charset="0"/>
              </a:rPr>
              <a:t> Бремя содержания </a:t>
            </a:r>
            <a:r>
              <a:rPr lang="ru-RU" sz="18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имущества</a:t>
            </a:r>
          </a:p>
          <a:p>
            <a:pPr indent="254000" algn="just"/>
            <a:endParaRPr lang="x-none" sz="1800" dirty="0">
              <a:solidFill>
                <a:srgbClr val="000000"/>
              </a:solidFill>
              <a:effectLst/>
              <a:latin typeface="Times New Roman" panose="02020603050405020304" pitchFamily="18" charset="0"/>
              <a:ea typeface="Times New Roman" panose="02020603050405020304" pitchFamily="18" charset="0"/>
            </a:endParaRPr>
          </a:p>
          <a:p>
            <a:pPr marL="342900" indent="-342900" algn="just">
              <a:buAutoNum type="arabicPeriod"/>
            </a:pPr>
            <a:r>
              <a:rPr lang="ru-RU" sz="18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Собственник несет бремя содержания принадлежащего ему имущества, если иное не предусмотрено законодательными актами или договором</a:t>
            </a:r>
            <a:r>
              <a:rPr lang="ru-RU" sz="1800" dirty="0">
                <a:solidFill>
                  <a:srgbClr val="000000"/>
                </a:solidFill>
                <a:effectLst/>
                <a:latin typeface="Times New Roman" panose="02020603050405020304" pitchFamily="18" charset="0"/>
                <a:ea typeface="Times New Roman" panose="02020603050405020304" pitchFamily="18" charset="0"/>
              </a:rPr>
              <a:t>, и не может в одностороннем порядке переложить такое бремя на третье лицо.</a:t>
            </a:r>
          </a:p>
          <a:p>
            <a:pPr marL="342900" indent="-342900" algn="just">
              <a:buAutoNum type="arabicPeriod"/>
            </a:pPr>
            <a:endParaRPr lang="x-none" sz="1800" dirty="0">
              <a:solidFill>
                <a:srgbClr val="000000"/>
              </a:solidFill>
              <a:effectLst/>
              <a:latin typeface="Times New Roman" panose="02020603050405020304" pitchFamily="18" charset="0"/>
              <a:ea typeface="Times New Roman" panose="02020603050405020304" pitchFamily="18" charset="0"/>
            </a:endParaRPr>
          </a:p>
          <a:p>
            <a:pPr indent="254000" algn="just"/>
            <a:r>
              <a:rPr lang="ru-RU" sz="1800" dirty="0">
                <a:solidFill>
                  <a:srgbClr val="000000"/>
                </a:solidFill>
                <a:effectLst/>
                <a:latin typeface="Times New Roman" panose="02020603050405020304" pitchFamily="18" charset="0"/>
                <a:ea typeface="Times New Roman" panose="02020603050405020304" pitchFamily="18" charset="0"/>
              </a:rPr>
              <a:t>2. Если имущество правомерно находилось у третьих лиц, то понесенные ими расходы на содержание чужого имущества подлежат возмещению собственником, если иное не предусмотрено договором.</a:t>
            </a:r>
            <a:endParaRPr lang="x-none" sz="1800" dirty="0">
              <a:solidFill>
                <a:srgbClr val="000000"/>
              </a:solidFill>
              <a:effectLst/>
              <a:latin typeface="Times New Roman" panose="02020603050405020304" pitchFamily="18" charset="0"/>
              <a:ea typeface="Times New Roman" panose="02020603050405020304" pitchFamily="18" charset="0"/>
            </a:endParaRPr>
          </a:p>
        </p:txBody>
      </p:sp>
      <p:pic>
        <p:nvPicPr>
          <p:cNvPr id="1026" name="Picture 2" descr="Гражданский кодекс Республики Казахстан 2020 г. (рус.яз): купить книгу по  низкой цене в интернет-магазине Marwin | Алматы">
            <a:extLst>
              <a:ext uri="{FF2B5EF4-FFF2-40B4-BE49-F238E27FC236}">
                <a16:creationId xmlns:a16="http://schemas.microsoft.com/office/drawing/2014/main" xmlns="" id="{9CBE4E35-9E36-81D3-591D-FF4CD2C96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3657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27">
            <a:extLst>
              <a:ext uri="{FF2B5EF4-FFF2-40B4-BE49-F238E27FC236}">
                <a16:creationId xmlns:a16="http://schemas.microsoft.com/office/drawing/2014/main" xmlns="" id="{DB334CC3-DDD5-EC2C-9C99-133CD7609058}"/>
              </a:ext>
            </a:extLst>
          </p:cNvPr>
          <p:cNvSpPr>
            <a:spLocks noChangeArrowheads="1"/>
          </p:cNvSpPr>
          <p:nvPr/>
        </p:nvSpPr>
        <p:spPr bwMode="auto">
          <a:xfrm>
            <a:off x="0" y="-58738"/>
            <a:ext cx="9144000" cy="792163"/>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Гражданский Кодекс</a:t>
            </a:r>
            <a:endParaRPr lang="ru-RU" sz="2400" b="1" dirty="0">
              <a:solidFill>
                <a:prstClr val="black"/>
              </a:solidFill>
            </a:endParaRPr>
          </a:p>
        </p:txBody>
      </p:sp>
    </p:spTree>
    <p:extLst>
      <p:ext uri="{BB962C8B-B14F-4D97-AF65-F5344CB8AC3E}">
        <p14:creationId xmlns:p14="http://schemas.microsoft.com/office/powerpoint/2010/main" val="3717681424"/>
      </p:ext>
    </p:extLst>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4170317-01B3-C125-6471-2894779C2B2E}"/>
              </a:ext>
            </a:extLst>
          </p:cNvPr>
          <p:cNvSpPr txBox="1"/>
          <p:nvPr/>
        </p:nvSpPr>
        <p:spPr>
          <a:xfrm>
            <a:off x="228600" y="457200"/>
            <a:ext cx="8839200" cy="6162328"/>
          </a:xfrm>
          <a:prstGeom prst="rect">
            <a:avLst/>
          </a:prstGeom>
          <a:noFill/>
        </p:spPr>
        <p:txBody>
          <a:bodyPr wrap="square">
            <a:spAutoFit/>
          </a:bodyPr>
          <a:lstStyle/>
          <a:p>
            <a:pPr indent="270510" algn="ctr" hangingPunct="0">
              <a:spcAft>
                <a:spcPts val="600"/>
              </a:spcAft>
            </a:pPr>
            <a:r>
              <a:rPr lang="ru-RU" sz="1800" b="1" dirty="0">
                <a:solidFill>
                  <a:srgbClr val="000000"/>
                </a:solidFill>
                <a:effectLst/>
                <a:latin typeface="Times New Roman" panose="02020603050405020304" pitchFamily="18" charset="0"/>
                <a:ea typeface="Times New Roman" panose="02020603050405020304" pitchFamily="18" charset="0"/>
              </a:rPr>
              <a:t>Акт ревизии № ___ дата _____</a:t>
            </a:r>
          </a:p>
          <a:p>
            <a:pPr marL="285750" indent="-285750" algn="just" hangingPunct="0">
              <a:spcAft>
                <a:spcPts val="600"/>
              </a:spcAft>
              <a:buFont typeface="Wingdings" panose="05000000000000000000" pitchFamily="2" charset="2"/>
              <a:buChar char="q"/>
            </a:pPr>
            <a:r>
              <a:rPr lang="ru-RU" dirty="0">
                <a:solidFill>
                  <a:srgbClr val="000000"/>
                </a:solidFill>
                <a:latin typeface="Times New Roman" panose="02020603050405020304" pitchFamily="18" charset="0"/>
                <a:ea typeface="Times New Roman" panose="02020603050405020304" pitchFamily="18" charset="0"/>
              </a:rPr>
              <a:t>Состав ревизионной комиссии</a:t>
            </a:r>
          </a:p>
          <a:p>
            <a:pPr marL="285750" indent="-285750" algn="just" hangingPunct="0">
              <a:spcAft>
                <a:spcPts val="600"/>
              </a:spcAft>
              <a:buFont typeface="Wingdings" panose="05000000000000000000" pitchFamily="2" charset="2"/>
              <a:buChar char="q"/>
            </a:pPr>
            <a:r>
              <a:rPr lang="ru-RU" sz="1800" dirty="0">
                <a:solidFill>
                  <a:srgbClr val="000000"/>
                </a:solidFill>
                <a:effectLst/>
                <a:latin typeface="Times New Roman" panose="02020603050405020304" pitchFamily="18" charset="0"/>
                <a:ea typeface="Times New Roman" panose="02020603050405020304" pitchFamily="18" charset="0"/>
              </a:rPr>
              <a:t>Ревизуемый период, ответственные за финансово-хозяйственную деятельность</a:t>
            </a:r>
          </a:p>
          <a:p>
            <a:pPr marL="285750" indent="-285750" algn="just" hangingPunct="0">
              <a:spcAft>
                <a:spcPts val="600"/>
              </a:spcAft>
              <a:buFont typeface="Wingdings" panose="05000000000000000000" pitchFamily="2" charset="2"/>
              <a:buChar char="q"/>
            </a:pPr>
            <a:r>
              <a:rPr lang="ru-RU" dirty="0">
                <a:solidFill>
                  <a:srgbClr val="000000"/>
                </a:solidFill>
                <a:latin typeface="Times New Roman" panose="02020603050405020304" pitchFamily="18" charset="0"/>
                <a:ea typeface="Times New Roman" panose="02020603050405020304" pitchFamily="18" charset="0"/>
              </a:rPr>
              <a:t>Перечень документов, представленных на ревизию</a:t>
            </a:r>
            <a:endParaRPr lang="ru-RU" sz="1800" dirty="0">
              <a:solidFill>
                <a:srgbClr val="000000"/>
              </a:solidFill>
              <a:effectLst/>
              <a:latin typeface="Times New Roman" panose="02020603050405020304" pitchFamily="18" charset="0"/>
              <a:ea typeface="Times New Roman" panose="02020603050405020304" pitchFamily="18" charset="0"/>
            </a:endParaRPr>
          </a:p>
          <a:p>
            <a:pPr marL="285750" indent="-285750" algn="just" hangingPunct="0">
              <a:spcAft>
                <a:spcPts val="600"/>
              </a:spcAft>
              <a:buFont typeface="Wingdings" panose="05000000000000000000" pitchFamily="2" charset="2"/>
              <a:buChar char="q"/>
            </a:pPr>
            <a:r>
              <a:rPr lang="ru-RU" dirty="0">
                <a:solidFill>
                  <a:srgbClr val="000000"/>
                </a:solidFill>
                <a:latin typeface="Times New Roman" panose="02020603050405020304" pitchFamily="18" charset="0"/>
                <a:ea typeface="Times New Roman" panose="02020603050405020304" pitchFamily="18" charset="0"/>
              </a:rPr>
              <a:t>Входящие остатки (денежные средства, ТМЦ, дебиторская/кредиторская задолженность) на начало ревизуемого периода</a:t>
            </a:r>
          </a:p>
          <a:p>
            <a:pPr marL="285750" indent="-285750" algn="just" hangingPunct="0">
              <a:spcAft>
                <a:spcPts val="600"/>
              </a:spcAft>
              <a:buFont typeface="Wingdings" panose="05000000000000000000" pitchFamily="2" charset="2"/>
              <a:buChar char="q"/>
            </a:pPr>
            <a:r>
              <a:rPr lang="ru-RU" dirty="0">
                <a:solidFill>
                  <a:srgbClr val="000000"/>
                </a:solidFill>
                <a:latin typeface="Times New Roman" panose="02020603050405020304" pitchFamily="18" charset="0"/>
                <a:ea typeface="Times New Roman" panose="02020603050405020304" pitchFamily="18" charset="0"/>
              </a:rPr>
              <a:t>Исходящие остатки (денежные средства ТМЦ, дебиторская/кредиторская задолженность) на конец ревизуемого периода</a:t>
            </a:r>
          </a:p>
          <a:p>
            <a:pPr marL="285750" indent="-285750" algn="just" hangingPunct="0">
              <a:spcAft>
                <a:spcPts val="600"/>
              </a:spcAft>
              <a:buFont typeface="Wingdings" panose="05000000000000000000" pitchFamily="2" charset="2"/>
              <a:buChar char="q"/>
            </a:pPr>
            <a:r>
              <a:rPr lang="ru-RU" dirty="0">
                <a:solidFill>
                  <a:srgbClr val="000000"/>
                </a:solidFill>
                <a:latin typeface="Times New Roman" panose="02020603050405020304" pitchFamily="18" charset="0"/>
                <a:ea typeface="Times New Roman" panose="02020603050405020304" pitchFamily="18" charset="0"/>
              </a:rPr>
              <a:t>Поступления за период в разрезе источников на текущий /накопительный</a:t>
            </a:r>
          </a:p>
          <a:p>
            <a:pPr marL="285750" indent="-285750" algn="just" hangingPunct="0">
              <a:spcAft>
                <a:spcPts val="600"/>
              </a:spcAft>
              <a:buFont typeface="Wingdings" panose="05000000000000000000" pitchFamily="2" charset="2"/>
              <a:buChar char="q"/>
            </a:pPr>
            <a:r>
              <a:rPr lang="ru-RU" dirty="0">
                <a:solidFill>
                  <a:srgbClr val="000000"/>
                </a:solidFill>
                <a:latin typeface="Times New Roman" panose="02020603050405020304" pitchFamily="18" charset="0"/>
                <a:ea typeface="Times New Roman" panose="02020603050405020304" pitchFamily="18" charset="0"/>
              </a:rPr>
              <a:t>Текущие расходы за период в сравнении со статьями сметы</a:t>
            </a:r>
          </a:p>
          <a:p>
            <a:pPr marL="285750" indent="-285750" algn="just" hangingPunct="0">
              <a:spcAft>
                <a:spcPts val="600"/>
              </a:spcAft>
              <a:buFont typeface="Wingdings" panose="05000000000000000000" pitchFamily="2" charset="2"/>
              <a:buChar char="q"/>
            </a:pPr>
            <a:r>
              <a:rPr lang="ru-RU" dirty="0">
                <a:solidFill>
                  <a:srgbClr val="000000"/>
                </a:solidFill>
                <a:latin typeface="Times New Roman" panose="02020603050405020304" pitchFamily="18" charset="0"/>
                <a:ea typeface="Times New Roman" panose="02020603050405020304" pitchFamily="18" charset="0"/>
              </a:rPr>
              <a:t>Расходы с накопительного счета (при наличии)</a:t>
            </a:r>
          </a:p>
          <a:p>
            <a:pPr marL="285750" indent="-285750" algn="just" hangingPunct="0">
              <a:spcAft>
                <a:spcPts val="600"/>
              </a:spcAft>
              <a:buFont typeface="Wingdings" panose="05000000000000000000" pitchFamily="2" charset="2"/>
              <a:buChar char="q"/>
            </a:pPr>
            <a:r>
              <a:rPr lang="ru-RU" dirty="0">
                <a:solidFill>
                  <a:srgbClr val="000000"/>
                </a:solidFill>
                <a:latin typeface="Times New Roman" panose="02020603050405020304" pitchFamily="18" charset="0"/>
                <a:ea typeface="Times New Roman" panose="02020603050405020304" pitchFamily="18" charset="0"/>
              </a:rPr>
              <a:t>Поступления и расходы по целевым сборам (при наличии)</a:t>
            </a:r>
          </a:p>
          <a:p>
            <a:pPr marL="285750" indent="-285750" algn="just" hangingPunct="0">
              <a:spcAft>
                <a:spcPts val="600"/>
              </a:spcAft>
              <a:buFont typeface="Wingdings" panose="05000000000000000000" pitchFamily="2" charset="2"/>
              <a:buChar char="q"/>
            </a:pPr>
            <a:r>
              <a:rPr lang="ru-RU" dirty="0">
                <a:solidFill>
                  <a:srgbClr val="000000"/>
                </a:solidFill>
                <a:latin typeface="Times New Roman" panose="02020603050405020304" pitchFamily="18" charset="0"/>
                <a:ea typeface="Times New Roman" panose="02020603050405020304" pitchFamily="18" charset="0"/>
              </a:rPr>
              <a:t>Замечания ревизионной комиссии</a:t>
            </a:r>
          </a:p>
          <a:p>
            <a:pPr>
              <a:lnSpc>
                <a:spcPct val="107000"/>
              </a:lnSpc>
              <a:spcAft>
                <a:spcPts val="800"/>
              </a:spcAft>
            </a:pPr>
            <a:r>
              <a:rPr lang="ru-RU" dirty="0">
                <a:solidFill>
                  <a:srgbClr val="000000"/>
                </a:solidFill>
                <a:latin typeface="Times New Roman" panose="02020603050405020304" pitchFamily="18" charset="0"/>
              </a:rPr>
              <a:t>Заключение пример: </a:t>
            </a:r>
            <a:r>
              <a:rPr lang="ru-RU" b="1" dirty="0">
                <a:solidFill>
                  <a:srgbClr val="C00000"/>
                </a:solidFill>
                <a:latin typeface="Times New Roman" panose="02020603050405020304" pitchFamily="18" charset="0"/>
              </a:rPr>
              <a:t>Проанализировав показатели деятельности ОСИ, организацию учета, ревизионная комиссия пришла к выводу признать финансово- хозяйственную деятельность в проверяемом периоде удовлетворительной</a:t>
            </a:r>
            <a:endParaRPr lang="x-none" b="1" dirty="0">
              <a:solidFill>
                <a:srgbClr val="C00000"/>
              </a:solidFill>
              <a:latin typeface="Times New Roman" panose="02020603050405020304" pitchFamily="18" charset="0"/>
            </a:endParaRPr>
          </a:p>
          <a:p>
            <a:pPr indent="270510" algn="just" hangingPunct="0">
              <a:spcAft>
                <a:spcPts val="600"/>
              </a:spcAft>
            </a:pPr>
            <a:r>
              <a:rPr lang="ru-RU" dirty="0">
                <a:solidFill>
                  <a:srgbClr val="000000"/>
                </a:solidFill>
                <a:latin typeface="Times New Roman" panose="02020603050405020304" pitchFamily="18" charset="0"/>
                <a:ea typeface="Times New Roman" panose="02020603050405020304" pitchFamily="18" charset="0"/>
              </a:rPr>
              <a:t>Подписи</a:t>
            </a:r>
          </a:p>
          <a:p>
            <a:pPr indent="270510" algn="just" hangingPunct="0">
              <a:spcAft>
                <a:spcPts val="600"/>
              </a:spcAft>
            </a:pPr>
            <a:endParaRPr lang="ru-RU"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0960460"/>
      </p:ext>
    </p:extLst>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057400" y="3314700"/>
            <a:ext cx="39433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buFontTx/>
              <a:buNone/>
              <a:defRPr/>
            </a:pPr>
            <a:endParaRPr lang="en-US" altLang="ru-RU" sz="1350">
              <a:solidFill>
                <a:prstClr val="black"/>
              </a:solidFill>
              <a:latin typeface="Verdana" panose="020B0604030504040204" pitchFamily="34" charset="0"/>
            </a:endParaRPr>
          </a:p>
        </p:txBody>
      </p:sp>
      <p:sp>
        <p:nvSpPr>
          <p:cNvPr id="63491" name="Text Box 3"/>
          <p:cNvSpPr txBox="1">
            <a:spLocks noChangeArrowheads="1"/>
          </p:cNvSpPr>
          <p:nvPr/>
        </p:nvSpPr>
        <p:spPr bwMode="auto">
          <a:xfrm>
            <a:off x="3638550" y="2532063"/>
            <a:ext cx="4440238"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ru-RU" altLang="ru-RU" sz="3000" b="1">
                <a:solidFill>
                  <a:srgbClr val="FF3300"/>
                </a:solidFill>
                <a:latin typeface="Calibri" panose="020F0502020204030204" pitchFamily="34" charset="0"/>
              </a:rPr>
              <a:t>Благодарю за внимание!</a:t>
            </a:r>
          </a:p>
        </p:txBody>
      </p:sp>
      <p:sp>
        <p:nvSpPr>
          <p:cNvPr id="63492" name="Text Box 4"/>
          <p:cNvSpPr txBox="1">
            <a:spLocks noChangeArrowheads="1"/>
          </p:cNvSpPr>
          <p:nvPr/>
        </p:nvSpPr>
        <p:spPr bwMode="auto">
          <a:xfrm>
            <a:off x="5859463" y="4227513"/>
            <a:ext cx="31845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500">
                <a:solidFill>
                  <a:srgbClr val="000000"/>
                </a:solidFill>
              </a:rPr>
              <a:t>Казахстан </a:t>
            </a:r>
          </a:p>
          <a:p>
            <a:pPr eaLnBrk="1" hangingPunct="1">
              <a:spcBef>
                <a:spcPct val="0"/>
              </a:spcBef>
              <a:buFontTx/>
              <a:buNone/>
            </a:pPr>
            <a:r>
              <a:rPr lang="ru-RU" altLang="ru-RU" sz="1500">
                <a:solidFill>
                  <a:srgbClr val="000000"/>
                </a:solidFill>
              </a:rPr>
              <a:t>150007, Петропавловск, СКО</a:t>
            </a:r>
          </a:p>
          <a:p>
            <a:pPr eaLnBrk="1" hangingPunct="1">
              <a:spcBef>
                <a:spcPct val="0"/>
              </a:spcBef>
              <a:buFontTx/>
              <a:buNone/>
            </a:pPr>
            <a:r>
              <a:rPr lang="ru-RU" altLang="ru-RU" sz="1500">
                <a:solidFill>
                  <a:srgbClr val="000000"/>
                </a:solidFill>
              </a:rPr>
              <a:t>Ул. Жамбыла 152 офис 64</a:t>
            </a:r>
          </a:p>
          <a:p>
            <a:pPr eaLnBrk="1" hangingPunct="1">
              <a:spcBef>
                <a:spcPct val="0"/>
              </a:spcBef>
              <a:buFontTx/>
              <a:buNone/>
            </a:pPr>
            <a:r>
              <a:rPr lang="ru-RU" altLang="ru-RU" sz="1500">
                <a:solidFill>
                  <a:srgbClr val="000000"/>
                </a:solidFill>
              </a:rPr>
              <a:t>+7 7152 37 68 30</a:t>
            </a:r>
          </a:p>
          <a:p>
            <a:pPr eaLnBrk="1" hangingPunct="1">
              <a:spcBef>
                <a:spcPct val="0"/>
              </a:spcBef>
              <a:buFontTx/>
              <a:buNone/>
            </a:pPr>
            <a:r>
              <a:rPr lang="en-US" altLang="ru-RU" sz="1500">
                <a:solidFill>
                  <a:srgbClr val="000000"/>
                </a:solidFill>
                <a:hlinkClick r:id="rId2"/>
              </a:rPr>
              <a:t>irms@mail</a:t>
            </a:r>
            <a:r>
              <a:rPr lang="ru-RU" altLang="ru-RU" sz="1500">
                <a:solidFill>
                  <a:srgbClr val="000000"/>
                </a:solidFill>
                <a:hlinkClick r:id="rId2"/>
              </a:rPr>
              <a:t>.</a:t>
            </a:r>
            <a:r>
              <a:rPr lang="en-US" altLang="ru-RU" sz="1500">
                <a:solidFill>
                  <a:srgbClr val="000000"/>
                </a:solidFill>
                <a:hlinkClick r:id="rId2"/>
              </a:rPr>
              <a:t>ru</a:t>
            </a:r>
            <a:endParaRPr lang="ru-RU" altLang="ru-RU" sz="1500">
              <a:solidFill>
                <a:srgbClr val="000000"/>
              </a:solidFill>
            </a:endParaRPr>
          </a:p>
        </p:txBody>
      </p:sp>
      <p:sp>
        <p:nvSpPr>
          <p:cNvPr id="2" name="Прямоугольник 1"/>
          <p:cNvSpPr/>
          <p:nvPr/>
        </p:nvSpPr>
        <p:spPr>
          <a:xfrm>
            <a:off x="169863" y="4043363"/>
            <a:ext cx="4572000" cy="2323713"/>
          </a:xfrm>
          <a:prstGeom prst="rect">
            <a:avLst/>
          </a:prstGeom>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900" b="1" dirty="0">
                <a:solidFill>
                  <a:srgbClr val="000000"/>
                </a:solidFill>
                <a:latin typeface="Calibri" panose="020F0502020204030204" pitchFamily="34" charset="0"/>
              </a:rPr>
              <a:t>Худяков Сергей</a:t>
            </a:r>
          </a:p>
          <a:p>
            <a:pPr eaLnBrk="1" hangingPunct="1"/>
            <a:r>
              <a:rPr lang="ru-RU" altLang="ru-RU" dirty="0">
                <a:solidFill>
                  <a:srgbClr val="000000"/>
                </a:solidFill>
                <a:latin typeface="Arial" panose="020B0604020202020204" pitchFamily="34" charset="0"/>
              </a:rPr>
              <a:t>Директор частного учреждения</a:t>
            </a:r>
          </a:p>
          <a:p>
            <a:pPr eaLnBrk="1" hangingPunct="1"/>
            <a:r>
              <a:rPr lang="ru-RU" altLang="ru-RU" dirty="0">
                <a:solidFill>
                  <a:srgbClr val="000000"/>
                </a:solidFill>
                <a:latin typeface="Arial" panose="020B0604020202020204" pitchFamily="34" charset="0"/>
              </a:rPr>
              <a:t>«Институт развития местного самоуправления»</a:t>
            </a:r>
          </a:p>
          <a:p>
            <a:pPr eaLnBrk="1" hangingPunct="1"/>
            <a:endParaRPr lang="ru-RU" altLang="ru-RU" dirty="0">
              <a:solidFill>
                <a:srgbClr val="000000"/>
              </a:solidFill>
              <a:latin typeface="Arial" panose="020B0604020202020204" pitchFamily="34" charset="0"/>
            </a:endParaRPr>
          </a:p>
          <a:p>
            <a:pPr eaLnBrk="1" hangingPunct="1"/>
            <a:r>
              <a:rPr lang="ru-RU" altLang="ru-RU" dirty="0">
                <a:solidFill>
                  <a:srgbClr val="000000"/>
                </a:solidFill>
                <a:latin typeface="Arial" panose="020B0604020202020204" pitchFamily="34" charset="0"/>
              </a:rPr>
              <a:t>Магистр экономики и бизнеса по специальности «Государственное и местное управление» </a:t>
            </a:r>
          </a:p>
        </p:txBody>
      </p:sp>
      <p:pic>
        <p:nvPicPr>
          <p:cNvPr id="6349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287338"/>
            <a:ext cx="247015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Изменения в закон о жилищных отношениях и 2015 году - Мои статьи - Каталог  статей - ПКСК &quot;Центр&quot;">
            <a:extLst>
              <a:ext uri="{FF2B5EF4-FFF2-40B4-BE49-F238E27FC236}">
                <a16:creationId xmlns:a16="http://schemas.microsoft.com/office/drawing/2014/main" xmlns="" id="{7CD6CF34-21E2-0264-B1FD-8804992B1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3114136"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327">
            <a:extLst>
              <a:ext uri="{FF2B5EF4-FFF2-40B4-BE49-F238E27FC236}">
                <a16:creationId xmlns:a16="http://schemas.microsoft.com/office/drawing/2014/main" xmlns="" id="{E31AC8A4-CA3A-029A-D823-1567278691DB}"/>
              </a:ext>
            </a:extLst>
          </p:cNvPr>
          <p:cNvSpPr>
            <a:spLocks noChangeArrowheads="1"/>
          </p:cNvSpPr>
          <p:nvPr/>
        </p:nvSpPr>
        <p:spPr bwMode="auto">
          <a:xfrm>
            <a:off x="0" y="-58738"/>
            <a:ext cx="9144000" cy="792163"/>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Закон «О жилищных отношениях»</a:t>
            </a:r>
            <a:endParaRPr lang="ru-RU" sz="2400" b="1" dirty="0">
              <a:solidFill>
                <a:prstClr val="black"/>
              </a:solidFill>
            </a:endParaRPr>
          </a:p>
        </p:txBody>
      </p:sp>
      <p:graphicFrame>
        <p:nvGraphicFramePr>
          <p:cNvPr id="3" name="Таблица 2">
            <a:extLst>
              <a:ext uri="{FF2B5EF4-FFF2-40B4-BE49-F238E27FC236}">
                <a16:creationId xmlns:a16="http://schemas.microsoft.com/office/drawing/2014/main" xmlns="" id="{A9428CFF-8A54-84D9-F115-89D55744AC55}"/>
              </a:ext>
            </a:extLst>
          </p:cNvPr>
          <p:cNvGraphicFramePr>
            <a:graphicFrameLocks noGrp="1"/>
          </p:cNvGraphicFramePr>
          <p:nvPr/>
        </p:nvGraphicFramePr>
        <p:xfrm>
          <a:off x="3299604" y="904754"/>
          <a:ext cx="5615796" cy="6001196"/>
        </p:xfrm>
        <a:graphic>
          <a:graphicData uri="http://schemas.openxmlformats.org/drawingml/2006/table">
            <a:tbl>
              <a:tblPr firstRow="1" firstCol="1" bandRow="1"/>
              <a:tblGrid>
                <a:gridCol w="5615796">
                  <a:extLst>
                    <a:ext uri="{9D8B030D-6E8A-4147-A177-3AD203B41FA5}">
                      <a16:colId xmlns:a16="http://schemas.microsoft.com/office/drawing/2014/main" xmlns="" val="2962582629"/>
                    </a:ext>
                  </a:extLst>
                </a:gridCol>
              </a:tblGrid>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2. Основные понятия, используемые в настоящем Законе</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1362264"/>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5. Совместная эксплуатация жилого дома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3802109"/>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6. Управление объектом кондоминиума и содержание общего имущества объекта кондоминиума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9393963"/>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8. Разрешение жилищных споров</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4734051"/>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10-3. Компетенция органов местного государственного управления, районов, городов областного значения</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8129423"/>
                  </a:ext>
                </a:extLst>
              </a:tr>
              <a:tr h="0">
                <a:tc>
                  <a:txBody>
                    <a:bodyPr/>
                    <a:lstStyle/>
                    <a:p>
                      <a:pPr>
                        <a:lnSpc>
                          <a:spcPct val="107000"/>
                        </a:lnSpc>
                        <a:spcAft>
                          <a:spcPts val="80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18. Основные права и обязанности собственника жилища </a:t>
                      </a:r>
                      <a:endParaRPr lang="x-non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3659511"/>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24. Условия найма жилища, в котором не проживает собственник</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1684793"/>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31. Образование, государственная регистрация и прекращение кондоминиума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5009132"/>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32. Содержание общего имущества объекта кондоминиума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3259576"/>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33. Доля собственника квартиры, нежилого помещения в общем имуществе объекта кондоминиума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7605757"/>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34. Права и обязанности собственников квартир, нежилых помещений, парковочных мест, кладовок</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0125817"/>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35. Обязанности собственников помещений (квартир)</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9827043"/>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37. Особенности прав и обязанностей собственников нежилых помещений</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6621716"/>
                  </a:ext>
                </a:extLst>
              </a:tr>
            </a:tbl>
          </a:graphicData>
        </a:graphic>
      </p:graphicFrame>
    </p:spTree>
    <p:extLst>
      <p:ext uri="{BB962C8B-B14F-4D97-AF65-F5344CB8AC3E}">
        <p14:creationId xmlns:p14="http://schemas.microsoft.com/office/powerpoint/2010/main" val="941822941"/>
      </p:ext>
    </p:extLst>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27">
            <a:extLst>
              <a:ext uri="{FF2B5EF4-FFF2-40B4-BE49-F238E27FC236}">
                <a16:creationId xmlns:a16="http://schemas.microsoft.com/office/drawing/2014/main" xmlns="" id="{E4230A02-48B9-616B-4AB4-EC46B50D7E58}"/>
              </a:ext>
            </a:extLst>
          </p:cNvPr>
          <p:cNvSpPr>
            <a:spLocks noChangeArrowheads="1"/>
          </p:cNvSpPr>
          <p:nvPr/>
        </p:nvSpPr>
        <p:spPr bwMode="auto">
          <a:xfrm>
            <a:off x="0" y="-58738"/>
            <a:ext cx="9144000" cy="792163"/>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Закон «О жилищных отношениях»</a:t>
            </a:r>
            <a:endParaRPr lang="ru-RU" sz="2400" b="1" dirty="0">
              <a:solidFill>
                <a:prstClr val="black"/>
              </a:solidFill>
            </a:endParaRPr>
          </a:p>
        </p:txBody>
      </p:sp>
      <p:graphicFrame>
        <p:nvGraphicFramePr>
          <p:cNvPr id="4" name="Таблица 3">
            <a:extLst>
              <a:ext uri="{FF2B5EF4-FFF2-40B4-BE49-F238E27FC236}">
                <a16:creationId xmlns:a16="http://schemas.microsoft.com/office/drawing/2014/main" xmlns="" id="{A4F8F87C-2EA8-9220-482E-EA78EB48E63F}"/>
              </a:ext>
            </a:extLst>
          </p:cNvPr>
          <p:cNvGraphicFramePr>
            <a:graphicFrameLocks noGrp="1"/>
          </p:cNvGraphicFramePr>
          <p:nvPr/>
        </p:nvGraphicFramePr>
        <p:xfrm>
          <a:off x="228600" y="914400"/>
          <a:ext cx="8686800" cy="5740280"/>
        </p:xfrm>
        <a:graphic>
          <a:graphicData uri="http://schemas.openxmlformats.org/drawingml/2006/table">
            <a:tbl>
              <a:tblPr firstRow="1" firstCol="1" bandRow="1"/>
              <a:tblGrid>
                <a:gridCol w="8686800">
                  <a:extLst>
                    <a:ext uri="{9D8B030D-6E8A-4147-A177-3AD203B41FA5}">
                      <a16:colId xmlns:a16="http://schemas.microsoft.com/office/drawing/2014/main" xmlns="" val="2745129392"/>
                    </a:ext>
                  </a:extLst>
                </a:gridCol>
              </a:tblGrid>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38. Доступ к общему имуществу объекта кондоминиума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8214555"/>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39. Возмещение ущерба, причиненного помещению, общему имуществу объекта кондоминиума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8512359"/>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40. Изменение конструктивной части помещения парковочного места, кладовки</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3145066"/>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41-2. Полномочия должностных лиц жилищной инспекции</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951955"/>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42.    Формы управления объектом кондоминиума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4634765"/>
                  </a:ext>
                </a:extLst>
              </a:tr>
              <a:tr h="0">
                <a:tc>
                  <a:txBody>
                    <a:bodyPr/>
                    <a:lstStyle/>
                    <a:p>
                      <a:pPr>
                        <a:lnSpc>
                          <a:spcPct val="107000"/>
                        </a:lnSpc>
                        <a:spcAft>
                          <a:spcPts val="80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42-1. Собрание</a:t>
                      </a:r>
                      <a:endParaRPr lang="x-non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8186171"/>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42-2. Проведение письменного опроса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323087"/>
                  </a:ext>
                </a:extLst>
              </a:tr>
              <a:tr h="0">
                <a:tc>
                  <a:txBody>
                    <a:bodyPr/>
                    <a:lstStyle/>
                    <a:p>
                      <a:pPr>
                        <a:lnSpc>
                          <a:spcPct val="107000"/>
                        </a:lnSpc>
                        <a:spcAft>
                          <a:spcPts val="80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42-3. Совет дома </a:t>
                      </a:r>
                      <a:endParaRPr lang="x-non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6176983"/>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43.    Объединение собственников имущества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8701923"/>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43-1. Простое товарищество многоквартирного жилого дома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1540991"/>
                  </a:ext>
                </a:extLst>
              </a:tr>
              <a:tr h="0">
                <a:tc>
                  <a:txBody>
                    <a:bodyPr/>
                    <a:lstStyle/>
                    <a:p>
                      <a:pPr>
                        <a:lnSpc>
                          <a:spcPct val="107000"/>
                        </a:lnSpc>
                        <a:spcAft>
                          <a:spcPts val="80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43-2. Непосредственное совместное управление</a:t>
                      </a:r>
                      <a:endParaRPr lang="x-non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4663156"/>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47.    Высший орган кооператива собственников помещений (квартир)</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977470"/>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48.    Правление и председатель правления КСК</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2050474"/>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48-1. Управляющий многоквартирным жилым домом или управляющая компания</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2004539"/>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49.   Ревизионная комиссия (ревизор)</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275087"/>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50.   Участие собственников в расходах на управление и содержание общего имущества объекта кондоминиума</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8255891"/>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50-2. Ежемесячный отчет по управлению объектом кондоминиума и содержанию общего имущества </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3003029"/>
                  </a:ext>
                </a:extLst>
              </a:tr>
              <a:tr h="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50-3. Особенности финансирования капитального ремонта общего имущества объекта кондоминиума </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1638027"/>
                  </a:ext>
                </a:extLst>
              </a:tr>
            </a:tbl>
          </a:graphicData>
        </a:graphic>
      </p:graphicFrame>
    </p:spTree>
    <p:extLst>
      <p:ext uri="{BB962C8B-B14F-4D97-AF65-F5344CB8AC3E}">
        <p14:creationId xmlns:p14="http://schemas.microsoft.com/office/powerpoint/2010/main" val="2125994758"/>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5384C52-91E9-61FC-DE37-408E7214A1F6}"/>
              </a:ext>
            </a:extLst>
          </p:cNvPr>
          <p:cNvSpPr txBox="1"/>
          <p:nvPr/>
        </p:nvSpPr>
        <p:spPr>
          <a:xfrm>
            <a:off x="228600" y="1088746"/>
            <a:ext cx="8686799" cy="5837239"/>
          </a:xfrm>
          <a:prstGeom prst="rect">
            <a:avLst/>
          </a:prstGeom>
          <a:noFill/>
        </p:spPr>
        <p:txBody>
          <a:bodyPr wrap="square">
            <a:spAutoFit/>
          </a:bodyPr>
          <a:lstStyle/>
          <a:p>
            <a:pPr marL="285750" indent="-285750">
              <a:buFont typeface="Wingdings" panose="05000000000000000000" pitchFamily="2" charset="2"/>
              <a:buChar char="q"/>
            </a:pPr>
            <a:r>
              <a:rPr lang="ru-RU"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ПРАВИЛА принятия решений  по управлению объектом кондоминиума и содержанию общего имущества объекта кондоминиума</a:t>
            </a:r>
          </a:p>
          <a:p>
            <a:pPr marL="542925"/>
            <a:r>
              <a:rPr lang="ru-RU" sz="1600" b="1" kern="0" dirty="0">
                <a:solidFill>
                  <a:srgbClr val="000000"/>
                </a:solidFill>
                <a:latin typeface="Times New Roman" panose="02020603050405020304" pitchFamily="18" charset="0"/>
                <a:ea typeface="Times New Roman" panose="02020603050405020304" pitchFamily="18" charset="0"/>
              </a:rPr>
              <a:t>Порядок проведения собрания</a:t>
            </a:r>
          </a:p>
          <a:p>
            <a:pPr marL="542925"/>
            <a:r>
              <a:rPr lang="ru-RU" sz="1600" b="1" kern="0" dirty="0">
                <a:solidFill>
                  <a:srgbClr val="000000"/>
                </a:solidFill>
                <a:latin typeface="Times New Roman" panose="02020603050405020304" pitchFamily="18" charset="0"/>
                <a:ea typeface="Times New Roman" panose="02020603050405020304" pitchFamily="18" charset="0"/>
              </a:rPr>
              <a:t>Порядок принятия решения</a:t>
            </a:r>
          </a:p>
          <a:p>
            <a:pPr marL="285750" indent="-285750">
              <a:spcBef>
                <a:spcPts val="600"/>
              </a:spcBef>
              <a:spcAft>
                <a:spcPts val="600"/>
              </a:spcAft>
              <a:buFont typeface="Wingdings" panose="05000000000000000000" pitchFamily="2" charset="2"/>
              <a:buChar char="q"/>
            </a:pPr>
            <a:r>
              <a:rPr lang="ru-RU" sz="1600" b="1" dirty="0">
                <a:solidFill>
                  <a:srgbClr val="C00000"/>
                </a:solidFill>
                <a:latin typeface="Times New Roman" panose="02020603050405020304" pitchFamily="18" charset="0"/>
                <a:cs typeface="Times New Roman" panose="02020603050405020304" pitchFamily="18" charset="0"/>
              </a:rPr>
              <a:t>ОБЪЯВЛЕНИЕ</a:t>
            </a:r>
            <a:r>
              <a:rPr lang="ru-RU" sz="1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b="1" kern="0" dirty="0">
                <a:solidFill>
                  <a:srgbClr val="C00000"/>
                </a:solidFill>
                <a:latin typeface="Times New Roman" panose="02020603050405020304" pitchFamily="18" charset="0"/>
                <a:ea typeface="Calibri" panose="020F0502020204030204" pitchFamily="34" charset="0"/>
              </a:rPr>
              <a:t>о проведении явочного собрания</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ea typeface="Times New Roman" panose="02020603050405020304" pitchFamily="18" charset="0"/>
              </a:rPr>
              <a:t>ЛИСТ регистрации собственников явочного собирания </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ЛИСТ голосования собственников явочного собрания</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ПРОТОКОЛ явочного собирания</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ОБЪЯВЛЕНИЕ о проведении опроса</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ЛИСТ голосования при проведении письменного опроса</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ПРОТОКОЛ собрания по итогам письменного опроса</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ДОГОВОР ОСИ – сервисная компания</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ДОГОВОР ОСИ - управляющая компания</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ПРАВИЛА содержания общего имущества</a:t>
            </a:r>
          </a:p>
          <a:p>
            <a:pPr marL="542925">
              <a:spcAft>
                <a:spcPts val="0"/>
              </a:spcAft>
            </a:pPr>
            <a:r>
              <a:rPr lang="ru-RU" sz="1600" b="1" kern="0" dirty="0">
                <a:solidFill>
                  <a:srgbClr val="000000"/>
                </a:solidFill>
                <a:latin typeface="Times New Roman" panose="02020603050405020304" pitchFamily="18" charset="0"/>
              </a:rPr>
              <a:t>Управление объектом кондоминиума</a:t>
            </a:r>
          </a:p>
          <a:p>
            <a:pPr marL="542925">
              <a:spcAft>
                <a:spcPts val="0"/>
              </a:spcAft>
            </a:pPr>
            <a:r>
              <a:rPr lang="ru-RU" sz="1600" b="1" kern="0" dirty="0">
                <a:solidFill>
                  <a:srgbClr val="000000"/>
                </a:solidFill>
                <a:latin typeface="Times New Roman" panose="02020603050405020304" pitchFamily="18" charset="0"/>
              </a:rPr>
              <a:t>Порядок передачи финансовой, технической документации и иных технических средств по объекту кондоминиума</a:t>
            </a:r>
          </a:p>
          <a:p>
            <a:pPr marL="542925">
              <a:spcAft>
                <a:spcPts val="0"/>
              </a:spcAft>
            </a:pPr>
            <a:r>
              <a:rPr lang="ru-RU" sz="1600" b="1" kern="0" dirty="0">
                <a:solidFill>
                  <a:srgbClr val="000000"/>
                </a:solidFill>
                <a:latin typeface="Times New Roman" panose="02020603050405020304" pitchFamily="18" charset="0"/>
              </a:rPr>
              <a:t>Содержание общего имущества объекта кондоминиума</a:t>
            </a:r>
          </a:p>
          <a:p>
            <a:pPr marL="542925">
              <a:spcAft>
                <a:spcPts val="0"/>
              </a:spcAft>
            </a:pPr>
            <a:r>
              <a:rPr lang="ru-RU" sz="1600" b="1" kern="0" dirty="0">
                <a:solidFill>
                  <a:srgbClr val="000000"/>
                </a:solidFill>
                <a:latin typeface="Times New Roman" panose="02020603050405020304" pitchFamily="18" charset="0"/>
              </a:rPr>
              <a:t>Участие собственников в расходах</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Нормативные акты по Охране труда | Охрана и безопасность труда в школе и ДОУ">
            <a:extLst>
              <a:ext uri="{FF2B5EF4-FFF2-40B4-BE49-F238E27FC236}">
                <a16:creationId xmlns:a16="http://schemas.microsoft.com/office/drawing/2014/main" xmlns="" id="{24755613-27DC-DDAE-1FF1-BBBF0232AA26}"/>
              </a:ext>
            </a:extLst>
          </p:cNvPr>
          <p:cNvPicPr>
            <a:picLocks noChangeAspect="1"/>
          </p:cNvPicPr>
          <p:nvPr/>
        </p:nvPicPr>
        <p:blipFill rotWithShape="1">
          <a:blip r:embed="rId2">
            <a:extLst>
              <a:ext uri="{28A0092B-C50C-407E-A947-70E740481C1C}">
                <a14:useLocalDpi xmlns:a14="http://schemas.microsoft.com/office/drawing/2010/main" val="0"/>
              </a:ext>
            </a:extLst>
          </a:blip>
          <a:srcRect l="16399" t="32400" r="9200" b="34000"/>
          <a:stretch/>
        </p:blipFill>
        <p:spPr bwMode="auto">
          <a:xfrm>
            <a:off x="34333" y="22609"/>
            <a:ext cx="1946868" cy="8792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8986650"/>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5384C52-91E9-61FC-DE37-408E7214A1F6}"/>
              </a:ext>
            </a:extLst>
          </p:cNvPr>
          <p:cNvSpPr txBox="1"/>
          <p:nvPr/>
        </p:nvSpPr>
        <p:spPr>
          <a:xfrm>
            <a:off x="228600" y="1088746"/>
            <a:ext cx="8686799" cy="5786199"/>
          </a:xfrm>
          <a:prstGeom prst="rect">
            <a:avLst/>
          </a:prstGeom>
          <a:noFill/>
        </p:spPr>
        <p:txBody>
          <a:bodyPr wrap="square">
            <a:spAutoFit/>
          </a:bodyPr>
          <a:lstStyle/>
          <a:p>
            <a:pPr marL="285750" indent="-285750">
              <a:buFont typeface="Wingdings" panose="05000000000000000000" pitchFamily="2" charset="2"/>
              <a:buChar char="q"/>
            </a:pPr>
            <a:r>
              <a:rPr lang="ru-RU"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ИНВЕНТАРНЫЙ ПЕРЕЧЕНЬ общего имущества объекта кондоминиума</a:t>
            </a:r>
          </a:p>
          <a:p>
            <a:pPr marL="285750" indent="-285750">
              <a:spcAft>
                <a:spcPts val="600"/>
              </a:spcAft>
              <a:buFont typeface="Wingdings" panose="05000000000000000000" pitchFamily="2" charset="2"/>
              <a:buChar char="q"/>
            </a:pPr>
            <a:r>
              <a:rPr lang="ru-RU"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АКТ ОСМОТРА объекта кондоминиума</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ea typeface="Times New Roman" panose="02020603050405020304" pitchFamily="18" charset="0"/>
              </a:rPr>
              <a:t>ДЕФЕКТНАЯ ВЕДОМОСТЬ по результатам осмотра объекта кондоминиума</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УВЕДОМЛЕНИЕ о передаче документов новой форме управления</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МЕТОДИКА РАСЧЕТА СМЕТЫ расходов на управление и содержание общего имущества</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МЕТОДИКА РАСЧЕТА МИНИМАЛЬНОГО размера расходов на управление и содержание общего имущества</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МИНИМАЛЬНЫЙ ПЕРЕЧЕНЬ работ и услуг по управлению объектом кондоминиума и содержания общего имущества</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ЕЖЕМЕСЯЧНЫЙ ОТЧЕТ по управлению и содержанию общего имущества </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ГОДОВОЙ ОТЧЕТ по управлению и содержанию общего имущества </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ПОРЯДОК ПРОВЕДЕНИЯ КАПИТАЛЬНОГО РЕМОНТА общего имущества</a:t>
            </a:r>
          </a:p>
          <a:p>
            <a:pPr marL="285750" indent="-285750">
              <a:spcAft>
                <a:spcPts val="600"/>
              </a:spcAft>
              <a:buFont typeface="Wingdings" panose="05000000000000000000" pitchFamily="2" charset="2"/>
              <a:buChar char="q"/>
            </a:pPr>
            <a:r>
              <a:rPr lang="ru-RU" sz="1600" b="1" kern="0" dirty="0">
                <a:solidFill>
                  <a:srgbClr val="C00000"/>
                </a:solidFill>
                <a:latin typeface="Times New Roman" panose="02020603050405020304" pitchFamily="18" charset="0"/>
              </a:rPr>
              <a:t>ТИПОВЫЕ ПРАВИЛА предоставления коммунальных услуг</a:t>
            </a:r>
          </a:p>
          <a:p>
            <a:pPr marL="361950">
              <a:spcAft>
                <a:spcPts val="0"/>
              </a:spcAft>
            </a:pPr>
            <a:r>
              <a:rPr lang="ru-RU" sz="1600" b="1" kern="0" dirty="0">
                <a:solidFill>
                  <a:srgbClr val="000000"/>
                </a:solidFill>
                <a:latin typeface="Times New Roman" panose="02020603050405020304" pitchFamily="18" charset="0"/>
              </a:rPr>
              <a:t>Порядок и условия предоставления коммунальных услуг</a:t>
            </a:r>
          </a:p>
          <a:p>
            <a:pPr marL="361950">
              <a:spcAft>
                <a:spcPts val="0"/>
              </a:spcAft>
            </a:pPr>
            <a:r>
              <a:rPr lang="ru-RU" sz="1600" b="1" kern="0" dirty="0">
                <a:solidFill>
                  <a:srgbClr val="000000"/>
                </a:solidFill>
                <a:latin typeface="Times New Roman" panose="02020603050405020304" pitchFamily="18" charset="0"/>
              </a:rPr>
              <a:t>Потребительские свойства и режим предоставления услуг:</a:t>
            </a:r>
          </a:p>
          <a:p>
            <a:pPr marL="361950">
              <a:spcAft>
                <a:spcPts val="0"/>
              </a:spcAft>
            </a:pPr>
            <a:r>
              <a:rPr lang="ru-RU" sz="1600" b="1" kern="0" dirty="0">
                <a:solidFill>
                  <a:srgbClr val="000000"/>
                </a:solidFill>
                <a:latin typeface="Times New Roman" panose="02020603050405020304" pitchFamily="18" charset="0"/>
              </a:rPr>
              <a:t>Порядок регулирования процесса пользования и предоставления коммунальных услуг</a:t>
            </a:r>
          </a:p>
          <a:p>
            <a:pPr marL="361950">
              <a:spcAft>
                <a:spcPts val="0"/>
              </a:spcAft>
            </a:pPr>
            <a:r>
              <a:rPr lang="ru-RU" sz="1600" b="1" kern="0" dirty="0">
                <a:solidFill>
                  <a:srgbClr val="000000"/>
                </a:solidFill>
                <a:latin typeface="Times New Roman" panose="02020603050405020304" pitchFamily="18" charset="0"/>
              </a:rPr>
              <a:t>Границы раздела эксплуатационной ответственности</a:t>
            </a:r>
          </a:p>
          <a:p>
            <a:pPr marL="361950">
              <a:spcAft>
                <a:spcPts val="0"/>
              </a:spcAft>
            </a:pPr>
            <a:r>
              <a:rPr lang="ru-RU" sz="1600" b="1" kern="0" dirty="0">
                <a:solidFill>
                  <a:srgbClr val="000000"/>
                </a:solidFill>
                <a:latin typeface="Times New Roman" panose="02020603050405020304" pitchFamily="18" charset="0"/>
              </a:rPr>
              <a:t>Потребитель и поставщик, права и обязанности</a:t>
            </a:r>
          </a:p>
          <a:p>
            <a:pPr marL="361950">
              <a:spcAft>
                <a:spcPts val="0"/>
              </a:spcAft>
            </a:pPr>
            <a:r>
              <a:rPr lang="ru-RU" sz="1600" b="1" kern="0" dirty="0">
                <a:solidFill>
                  <a:srgbClr val="000000"/>
                </a:solidFill>
                <a:latin typeface="Times New Roman" panose="02020603050405020304" pitchFamily="18" charset="0"/>
              </a:rPr>
              <a:t>Порядок оплаты</a:t>
            </a:r>
          </a:p>
        </p:txBody>
      </p:sp>
      <p:pic>
        <p:nvPicPr>
          <p:cNvPr id="5" name="Рисунок 4" descr="Нормативные акты по Охране труда | Охрана и безопасность труда в школе и ДОУ">
            <a:extLst>
              <a:ext uri="{FF2B5EF4-FFF2-40B4-BE49-F238E27FC236}">
                <a16:creationId xmlns:a16="http://schemas.microsoft.com/office/drawing/2014/main" xmlns="" id="{24755613-27DC-DDAE-1FF1-BBBF0232AA26}"/>
              </a:ext>
            </a:extLst>
          </p:cNvPr>
          <p:cNvPicPr>
            <a:picLocks noChangeAspect="1"/>
          </p:cNvPicPr>
          <p:nvPr/>
        </p:nvPicPr>
        <p:blipFill rotWithShape="1">
          <a:blip r:embed="rId2">
            <a:extLst>
              <a:ext uri="{28A0092B-C50C-407E-A947-70E740481C1C}">
                <a14:useLocalDpi xmlns:a14="http://schemas.microsoft.com/office/drawing/2010/main" val="0"/>
              </a:ext>
            </a:extLst>
          </a:blip>
          <a:srcRect l="16399" t="32400" r="9200" b="34000"/>
          <a:stretch/>
        </p:blipFill>
        <p:spPr bwMode="auto">
          <a:xfrm>
            <a:off x="34333" y="22609"/>
            <a:ext cx="1946868" cy="8792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9275649"/>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пособы управления многоквартирным домом - Новости - Информация для  собственников МКД - Капитальный ремонт многоквартиных домов - Муниципальное  образование Богучанский район Красноярского края">
            <a:extLst>
              <a:ext uri="{FF2B5EF4-FFF2-40B4-BE49-F238E27FC236}">
                <a16:creationId xmlns:a16="http://schemas.microsoft.com/office/drawing/2014/main" xmlns="" id="{09D7664D-F248-4E7F-EEE0-C6DF824A98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7" y="0"/>
            <a:ext cx="2935793" cy="22018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129EADCB-8600-E300-EDEC-F8695E102AF0}"/>
              </a:ext>
            </a:extLst>
          </p:cNvPr>
          <p:cNvSpPr txBox="1"/>
          <p:nvPr/>
        </p:nvSpPr>
        <p:spPr>
          <a:xfrm>
            <a:off x="152400" y="2293955"/>
            <a:ext cx="8839200" cy="3736664"/>
          </a:xfrm>
          <a:prstGeom prst="rect">
            <a:avLst/>
          </a:prstGeom>
          <a:noFill/>
        </p:spPr>
        <p:txBody>
          <a:bodyPr wrap="square">
            <a:spAutoFit/>
          </a:bodyPr>
          <a:lstStyle/>
          <a:p>
            <a:pPr indent="180340" algn="just">
              <a:lnSpc>
                <a:spcPct val="107000"/>
              </a:lnSpc>
              <a:spcAft>
                <a:spcPts val="8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управление объектом кондоминиума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 комплекс мероприятий, направленных на создание </a:t>
            </a:r>
            <a:r>
              <a:rPr lang="ru-RU"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безопасных и комфортных условий проживания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собственников квартир, нежилых помещений, </a:t>
            </a:r>
            <a:r>
              <a:rPr lang="ru-RU"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надлежащее содержание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общего имущества объекта кондоминиума, </a:t>
            </a:r>
            <a:r>
              <a:rPr lang="ru-RU"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решение вопросов пользования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общим имуществом объекта кондоминиума и предоставление коммунальных услуг;</a:t>
            </a:r>
          </a:p>
          <a:p>
            <a:pPr marL="0" marR="0" lvl="0" indent="180340" algn="just" defTabSz="914400" rtl="0" eaLnBrk="0" fontAlgn="base" latinLnBrk="0" hangingPunct="0">
              <a:lnSpc>
                <a:spcPct val="107000"/>
              </a:lnSpc>
              <a:spcBef>
                <a:spcPct val="0"/>
              </a:spcBef>
              <a:spcAft>
                <a:spcPts val="800"/>
              </a:spcAft>
              <a:buClrTx/>
              <a:buSzTx/>
              <a:buFontTx/>
              <a:buNone/>
              <a:tabLst/>
              <a:defRPr/>
            </a:pPr>
            <a:r>
              <a:rPr kumimoji="0" lang="ru-RU"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общее имущество объекта кондоминиума</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части объекта кондоминиума (фасады, подъезды, вестибюли, холлы, коридоры, лестничные марши и площадки, лифты, крыши, чердаки, технические этажи, подвалы, общедомовые инженерные системы и оборудование, почтовые ящики, земельный участок под МЖД и оформленный придомовый, элементы благоустройства </a:t>
            </a:r>
            <a:r>
              <a:rPr kumimoji="0" lang="ru-RU"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и другое имущество общего пользования</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кроме квартир, нежилых помещений, парковочных мест, кладовок находящихся в индивидуальной (раздельной) собственности;</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327">
            <a:extLst>
              <a:ext uri="{FF2B5EF4-FFF2-40B4-BE49-F238E27FC236}">
                <a16:creationId xmlns:a16="http://schemas.microsoft.com/office/drawing/2014/main" xmlns="" id="{ECA0EDD5-4254-0921-3AB3-543CD57DD056}"/>
              </a:ext>
            </a:extLst>
          </p:cNvPr>
          <p:cNvSpPr>
            <a:spLocks noChangeArrowheads="1"/>
          </p:cNvSpPr>
          <p:nvPr/>
        </p:nvSpPr>
        <p:spPr bwMode="auto">
          <a:xfrm>
            <a:off x="5791200" y="209944"/>
            <a:ext cx="3068934" cy="792163"/>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Управление МЖД</a:t>
            </a:r>
            <a:endParaRPr lang="ru-RU" sz="2400" b="1" dirty="0">
              <a:solidFill>
                <a:prstClr val="black"/>
              </a:solidFill>
            </a:endParaRPr>
          </a:p>
        </p:txBody>
      </p:sp>
    </p:spTree>
    <p:extLst>
      <p:ext uri="{BB962C8B-B14F-4D97-AF65-F5344CB8AC3E}">
        <p14:creationId xmlns:p14="http://schemas.microsoft.com/office/powerpoint/2010/main" val="649392989"/>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A297077-CDB7-7EAD-DB89-A0A4705A09C3}"/>
              </a:ext>
            </a:extLst>
          </p:cNvPr>
          <p:cNvSpPr txBox="1"/>
          <p:nvPr/>
        </p:nvSpPr>
        <p:spPr>
          <a:xfrm>
            <a:off x="266700" y="872707"/>
            <a:ext cx="8610600" cy="5985293"/>
          </a:xfrm>
          <a:prstGeom prst="rect">
            <a:avLst/>
          </a:prstGeom>
          <a:noFill/>
        </p:spPr>
        <p:txBody>
          <a:bodyPr wrap="square">
            <a:spAutoFit/>
          </a:bodyPr>
          <a:lstStyle/>
          <a:p>
            <a:pPr indent="180340" algn="just">
              <a:lnSpc>
                <a:spcPct val="107000"/>
              </a:lnSpc>
              <a:spcAft>
                <a:spcPts val="800"/>
              </a:spcAft>
            </a:pPr>
            <a:r>
              <a:rPr lang="ru-RU" sz="1700" b="1" dirty="0">
                <a:effectLst/>
                <a:latin typeface="Times New Roman" panose="02020603050405020304" pitchFamily="18" charset="0"/>
                <a:ea typeface="Calibri" panose="020F0502020204030204" pitchFamily="34" charset="0"/>
                <a:cs typeface="Times New Roman" panose="02020603050405020304" pitchFamily="18" charset="0"/>
              </a:rPr>
              <a:t>содержание общего имущества объекта кондоминиума</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 – комплекс работ или услуг по технической эксплуатации, санитарному содержанию и текущему ремонту общего имущества объекта кондоминиума;</a:t>
            </a:r>
            <a:endParaRPr lang="x-none" sz="17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ru-RU" sz="1700" b="1" dirty="0">
                <a:effectLst/>
                <a:latin typeface="Times New Roman" panose="02020603050405020304" pitchFamily="18" charset="0"/>
                <a:ea typeface="Calibri" panose="020F0502020204030204" pitchFamily="34" charset="0"/>
                <a:cs typeface="Times New Roman" panose="02020603050405020304" pitchFamily="18" charset="0"/>
              </a:rPr>
              <a:t>текущий ремонт общего имущества объекта кондоминиума</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 – комплекс </a:t>
            </a:r>
            <a:r>
              <a:rPr lang="ru-RU" sz="1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своевременных</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 мероприятий и работ по замене или восстановлению составных частей и инженерного оборудования многоквартирного жилого дома, </a:t>
            </a:r>
            <a:r>
              <a:rPr lang="ru-RU" sz="1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установленных нормативной </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и технической документацией, проводимых с </a:t>
            </a:r>
            <a:r>
              <a:rPr lang="ru-RU" sz="1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целью предотвращения </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их </a:t>
            </a:r>
            <a:r>
              <a:rPr lang="ru-RU" sz="1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преждевременного износа </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и устранения неисправности;</a:t>
            </a:r>
            <a:endParaRPr lang="x-none" sz="17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ru-RU" sz="1700" b="1" dirty="0">
                <a:effectLst/>
                <a:latin typeface="Times New Roman" panose="02020603050405020304" pitchFamily="18" charset="0"/>
                <a:ea typeface="Calibri" panose="020F0502020204030204" pitchFamily="34" charset="0"/>
                <a:cs typeface="Times New Roman" panose="02020603050405020304" pitchFamily="18" charset="0"/>
              </a:rPr>
              <a:t>капитальный ремонт общего имущества объекта кондоминиума</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 – комплекс мероприятий и работ </a:t>
            </a:r>
            <a:r>
              <a:rPr lang="ru-RU" sz="1700" b="1" dirty="0">
                <a:solidFill>
                  <a:srgbClr val="C00000"/>
                </a:solidFill>
                <a:latin typeface="Times New Roman" panose="02020603050405020304" pitchFamily="18" charset="0"/>
                <a:cs typeface="Times New Roman" panose="02020603050405020304" pitchFamily="18" charset="0"/>
              </a:rPr>
              <a:t>по замене изношенных </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конструкций, деталей и инженерного оборудования многоквартирного жилого дома на новые или более прочные и экономичные, улучшающие эксплуатационные показатели ремонтируемых объектов, проводимых </a:t>
            </a:r>
            <a:r>
              <a:rPr lang="ru-RU" sz="1700" b="1" dirty="0">
                <a:solidFill>
                  <a:srgbClr val="C00000"/>
                </a:solidFill>
                <a:latin typeface="Times New Roman" panose="02020603050405020304" pitchFamily="18" charset="0"/>
                <a:cs typeface="Times New Roman" panose="02020603050405020304" pitchFamily="18" charset="0"/>
              </a:rPr>
              <a:t>с целью восстановления ресурса </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МЖД;</a:t>
            </a:r>
          </a:p>
          <a:p>
            <a:pPr marL="0" marR="0" lvl="0" indent="180340" algn="just" defTabSz="914400" rtl="0" eaLnBrk="0" fontAlgn="base" latinLnBrk="0" hangingPunct="0">
              <a:lnSpc>
                <a:spcPct val="107000"/>
              </a:lnSpc>
              <a:spcBef>
                <a:spcPct val="0"/>
              </a:spcBef>
              <a:spcAft>
                <a:spcPts val="80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общедомовые инженерные системы </a:t>
            </a:r>
            <a:r>
              <a:rPr kumimoji="0" lang="ru-RU" sz="17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системы холодного и горячего водоснабжения, водоотведения, теплоснабжения, газоснабжения, электроснабжения, дымоудаления, пожарной сигнализации, внутреннего противопожарного водопровода, грузовых и пассажирских лифтов (подъемников), </a:t>
            </a:r>
            <a:r>
              <a:rPr kumimoji="0" lang="ru-RU" sz="17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мусороудаления</a:t>
            </a:r>
            <a:r>
              <a:rPr kumimoji="0" lang="ru-RU" sz="17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кондиционирования, вентиляции, находящиеся в многоквартирном жилом доме </a:t>
            </a:r>
            <a:r>
              <a:rPr kumimoji="0" lang="ru-RU" sz="17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за пределами или внутри помещения и обслуживающие две (два) и более </a:t>
            </a:r>
            <a:r>
              <a:rPr kumimoji="0" lang="ru-RU" sz="17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квартиры, нежилого помещения, парковочного места, кладовки; </a:t>
            </a:r>
            <a:endParaRPr lang="x-none"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327">
            <a:extLst>
              <a:ext uri="{FF2B5EF4-FFF2-40B4-BE49-F238E27FC236}">
                <a16:creationId xmlns:a16="http://schemas.microsoft.com/office/drawing/2014/main" xmlns="" id="{D2318AC4-7486-285B-DF9B-F708C5F607E5}"/>
              </a:ext>
            </a:extLst>
          </p:cNvPr>
          <p:cNvSpPr>
            <a:spLocks noChangeArrowheads="1"/>
          </p:cNvSpPr>
          <p:nvPr/>
        </p:nvSpPr>
        <p:spPr bwMode="auto">
          <a:xfrm>
            <a:off x="5676900" y="152400"/>
            <a:ext cx="3200400" cy="609600"/>
          </a:xfrm>
          <a:prstGeom prst="roundRect">
            <a:avLst>
              <a:gd name="adj" fmla="val 4352"/>
            </a:avLst>
          </a:prstGeom>
          <a:solidFill>
            <a:schemeClr val="accent1">
              <a:lumMod val="90000"/>
            </a:schemeClr>
          </a:solidFill>
          <a:ln>
            <a:headEnd/>
            <a:tailEnd/>
          </a:ln>
        </p:spPr>
        <p:style>
          <a:lnRef idx="1">
            <a:schemeClr val="accent1"/>
          </a:lnRef>
          <a:fillRef idx="2">
            <a:schemeClr val="accent1"/>
          </a:fillRef>
          <a:effectRef idx="1">
            <a:schemeClr val="accent1"/>
          </a:effectRef>
          <a:fontRef idx="minor">
            <a:schemeClr val="dk1"/>
          </a:fontRef>
        </p:style>
        <p:txBody>
          <a:bodyPr lIns="54000" rIns="0" anchor="ctr"/>
          <a:lstStyle/>
          <a:p>
            <a:pPr algn="ctr" eaLnBrk="1" fontAlgn="auto" hangingPunct="1">
              <a:spcBef>
                <a:spcPts val="0"/>
              </a:spcBef>
              <a:spcAft>
                <a:spcPts val="0"/>
              </a:spcAft>
              <a:defRPr/>
            </a:pPr>
            <a:r>
              <a:rPr lang="ru-RU" sz="2400" b="1" kern="0" dirty="0">
                <a:effectLst/>
                <a:latin typeface="Times New Roman" panose="02020603050405020304" pitchFamily="18" charset="0"/>
                <a:ea typeface="Calibri" panose="020F0502020204030204" pitchFamily="34" charset="0"/>
                <a:cs typeface="Times New Roman" panose="02020603050405020304" pitchFamily="18" charset="0"/>
              </a:rPr>
              <a:t>Термины</a:t>
            </a:r>
            <a:endParaRPr lang="ru-RU" sz="2400" b="1" dirty="0">
              <a:solidFill>
                <a:prstClr val="black"/>
              </a:solidFill>
            </a:endParaRPr>
          </a:p>
        </p:txBody>
      </p:sp>
    </p:spTree>
    <p:extLst>
      <p:ext uri="{BB962C8B-B14F-4D97-AF65-F5344CB8AC3E}">
        <p14:creationId xmlns:p14="http://schemas.microsoft.com/office/powerpoint/2010/main" val="1556072980"/>
      </p:ext>
    </p:extLst>
  </p:cSld>
  <p:clrMapOvr>
    <a:masterClrMapping/>
  </p:clrMapOvr>
  <p:transition>
    <p:wedge/>
  </p:transition>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Капсулы">
  <a:themeElements>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Капсул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Капсулы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Капсулы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Капсулы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Капсулы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Капсулы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Капсулы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Капсулы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4143</TotalTime>
  <Words>3011</Words>
  <Application>Microsoft Office PowerPoint</Application>
  <PresentationFormat>Экран (4:3)</PresentationFormat>
  <Paragraphs>331</Paragraphs>
  <Slides>31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Оформление по умолчанию</vt:lpstr>
      <vt:lpstr>Капсулы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БЦДЪЯ ШЯФФАФЛЫЬЫНЫН ТЯМИН ЕДИЛМЯСИ ТЯШЯББЦСЛЯРИ</dc:title>
  <dc:creator>Usver</dc:creator>
  <cp:lastModifiedBy>Пользователь Windows</cp:lastModifiedBy>
  <cp:revision>452</cp:revision>
  <dcterms:created xsi:type="dcterms:W3CDTF">2004-05-19T06:44:08Z</dcterms:created>
  <dcterms:modified xsi:type="dcterms:W3CDTF">2024-12-06T08:40:17Z</dcterms:modified>
</cp:coreProperties>
</file>